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5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6" r:id="rId6"/>
    <p:sldId id="268" r:id="rId7"/>
    <p:sldId id="275" r:id="rId8"/>
    <p:sldId id="276" r:id="rId9"/>
    <p:sldId id="272" r:id="rId10"/>
    <p:sldId id="270" r:id="rId11"/>
    <p:sldId id="269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5865" autoAdjust="0"/>
  </p:normalViewPr>
  <p:slideViewPr>
    <p:cSldViewPr snapToGrid="0">
      <p:cViewPr varScale="1">
        <p:scale>
          <a:sx n="75" d="100"/>
          <a:sy n="75" d="100"/>
        </p:scale>
        <p:origin x="1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B0EC9-D83E-4453-9C74-80FECF60A39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599C0F0-1DE2-4A92-8478-0E39E58BB340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000" dirty="0" smtClean="0"/>
            <a:t>Cognition en situation complexe</a:t>
          </a:r>
          <a:endParaRPr lang="fr-FR" sz="1000" dirty="0"/>
        </a:p>
      </dgm:t>
    </dgm:pt>
    <dgm:pt modelId="{D1535315-AF71-4709-85E6-803D34A4D9A0}" type="parTrans" cxnId="{BC8DB657-E936-4396-AA26-3BA6CA4A9EF6}">
      <dgm:prSet/>
      <dgm:spPr/>
      <dgm:t>
        <a:bodyPr/>
        <a:lstStyle/>
        <a:p>
          <a:endParaRPr lang="fr-FR"/>
        </a:p>
      </dgm:t>
    </dgm:pt>
    <dgm:pt modelId="{A5E75976-67BD-47F6-B65F-C002DFF85729}" type="sibTrans" cxnId="{BC8DB657-E936-4396-AA26-3BA6CA4A9EF6}">
      <dgm:prSet/>
      <dgm:spPr/>
      <dgm:t>
        <a:bodyPr/>
        <a:lstStyle/>
        <a:p>
          <a:endParaRPr lang="fr-FR"/>
        </a:p>
      </dgm:t>
    </dgm:pt>
    <dgm:pt modelId="{96E15809-DA0C-4E80-A597-CB6820D12AAC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1000" dirty="0" smtClean="0"/>
            <a:t>Langues et langage</a:t>
          </a:r>
          <a:endParaRPr lang="fr-FR" sz="1000" dirty="0"/>
        </a:p>
      </dgm:t>
    </dgm:pt>
    <dgm:pt modelId="{EBF1D34A-DF72-4ACD-A614-6CEB2CC87B98}" type="parTrans" cxnId="{42928398-A8EC-441D-B91A-528D6AE5618D}">
      <dgm:prSet/>
      <dgm:spPr/>
      <dgm:t>
        <a:bodyPr/>
        <a:lstStyle/>
        <a:p>
          <a:endParaRPr lang="fr-FR"/>
        </a:p>
      </dgm:t>
    </dgm:pt>
    <dgm:pt modelId="{7C7FF87A-7F96-4B49-B05A-813983ACC471}" type="sibTrans" cxnId="{42928398-A8EC-441D-B91A-528D6AE5618D}">
      <dgm:prSet/>
      <dgm:spPr/>
      <dgm:t>
        <a:bodyPr/>
        <a:lstStyle/>
        <a:p>
          <a:endParaRPr lang="fr-FR"/>
        </a:p>
      </dgm:t>
    </dgm:pt>
    <dgm:pt modelId="{BA781FAE-8F4C-47CA-BA52-3DE80A30775D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000" dirty="0" smtClean="0"/>
            <a:t>Processus langagiers &amp; cognitifs</a:t>
          </a:r>
          <a:endParaRPr lang="fr-FR" sz="1000" dirty="0"/>
        </a:p>
      </dgm:t>
    </dgm:pt>
    <dgm:pt modelId="{D24013C0-4D06-418F-AF63-6BA278A2E64F}" type="parTrans" cxnId="{AC34DBE3-6697-4D89-BC67-1A66BFE68B7B}">
      <dgm:prSet/>
      <dgm:spPr/>
      <dgm:t>
        <a:bodyPr/>
        <a:lstStyle/>
        <a:p>
          <a:endParaRPr lang="fr-FR"/>
        </a:p>
      </dgm:t>
    </dgm:pt>
    <dgm:pt modelId="{2401C616-3895-406C-B7C6-96BE3A05410D}" type="sibTrans" cxnId="{AC34DBE3-6697-4D89-BC67-1A66BFE68B7B}">
      <dgm:prSet/>
      <dgm:spPr/>
      <dgm:t>
        <a:bodyPr/>
        <a:lstStyle/>
        <a:p>
          <a:endParaRPr lang="fr-FR"/>
        </a:p>
      </dgm:t>
    </dgm:pt>
    <dgm:pt modelId="{9076CE3B-5A67-47B4-B747-EAF6213D8221}" type="pres">
      <dgm:prSet presAssocID="{2FEB0EC9-D83E-4453-9C74-80FECF60A397}" presName="compositeShape" presStyleCnt="0">
        <dgm:presLayoutVars>
          <dgm:chMax val="7"/>
          <dgm:dir/>
          <dgm:resizeHandles val="exact"/>
        </dgm:presLayoutVars>
      </dgm:prSet>
      <dgm:spPr/>
    </dgm:pt>
    <dgm:pt modelId="{6D3F3C50-5898-49FE-AE9B-ABCDACD5ED43}" type="pres">
      <dgm:prSet presAssocID="{2FEB0EC9-D83E-4453-9C74-80FECF60A397}" presName="wedge1" presStyleLbl="node1" presStyleIdx="0" presStyleCnt="3" custScaleX="101646" custScaleY="96624" custLinFactNeighborX="-2492" custLinFactNeighborY="1078"/>
      <dgm:spPr/>
      <dgm:t>
        <a:bodyPr/>
        <a:lstStyle/>
        <a:p>
          <a:endParaRPr lang="fr-FR"/>
        </a:p>
      </dgm:t>
    </dgm:pt>
    <dgm:pt modelId="{F5E7C305-182F-45EB-98BC-FB6634760618}" type="pres">
      <dgm:prSet presAssocID="{2FEB0EC9-D83E-4453-9C74-80FECF60A3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74A5A-8C49-4657-B860-FC9AC14DB5F6}" type="pres">
      <dgm:prSet presAssocID="{2FEB0EC9-D83E-4453-9C74-80FECF60A397}" presName="wedge2" presStyleLbl="node1" presStyleIdx="1" presStyleCnt="3" custScaleY="100564" custLinFactNeighborX="-52" custLinFactNeighborY="1648"/>
      <dgm:spPr/>
      <dgm:t>
        <a:bodyPr/>
        <a:lstStyle/>
        <a:p>
          <a:endParaRPr lang="fr-FR"/>
        </a:p>
      </dgm:t>
    </dgm:pt>
    <dgm:pt modelId="{D2D0646F-AE6D-4718-BB48-3AB96E77BC6A}" type="pres">
      <dgm:prSet presAssocID="{2FEB0EC9-D83E-4453-9C74-80FECF60A3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135051-A793-4D52-85C9-3216F500C7CE}" type="pres">
      <dgm:prSet presAssocID="{2FEB0EC9-D83E-4453-9C74-80FECF60A397}" presName="wedge3" presStyleLbl="node1" presStyleIdx="2" presStyleCnt="3" custScaleX="104269" custScaleY="98660" custLinFactNeighborX="-1490" custLinFactNeighborY="-1826"/>
      <dgm:spPr/>
      <dgm:t>
        <a:bodyPr/>
        <a:lstStyle/>
        <a:p>
          <a:endParaRPr lang="fr-FR"/>
        </a:p>
      </dgm:t>
    </dgm:pt>
    <dgm:pt modelId="{DDCBE475-7615-4DDA-878F-9F158983ED42}" type="pres">
      <dgm:prSet presAssocID="{2FEB0EC9-D83E-4453-9C74-80FECF60A3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2058FB-F532-4C65-A221-84FCF68F4F38}" type="presOf" srcId="{BA781FAE-8F4C-47CA-BA52-3DE80A30775D}" destId="{A1135051-A793-4D52-85C9-3216F500C7CE}" srcOrd="0" destOrd="0" presId="urn:microsoft.com/office/officeart/2005/8/layout/chart3"/>
    <dgm:cxn modelId="{09E61BD0-E915-4A56-9ACE-D4D35B6CD0FE}" type="presOf" srcId="{8599C0F0-1DE2-4A92-8478-0E39E58BB340}" destId="{6D3F3C50-5898-49FE-AE9B-ABCDACD5ED43}" srcOrd="0" destOrd="0" presId="urn:microsoft.com/office/officeart/2005/8/layout/chart3"/>
    <dgm:cxn modelId="{B1F74879-C2E4-4A39-9D3B-06452AA7FCC8}" type="presOf" srcId="{8599C0F0-1DE2-4A92-8478-0E39E58BB340}" destId="{F5E7C305-182F-45EB-98BC-FB6634760618}" srcOrd="1" destOrd="0" presId="urn:microsoft.com/office/officeart/2005/8/layout/chart3"/>
    <dgm:cxn modelId="{7CAA8D6B-F001-47C3-8CE3-86125A43C17B}" type="presOf" srcId="{2FEB0EC9-D83E-4453-9C74-80FECF60A397}" destId="{9076CE3B-5A67-47B4-B747-EAF6213D8221}" srcOrd="0" destOrd="0" presId="urn:microsoft.com/office/officeart/2005/8/layout/chart3"/>
    <dgm:cxn modelId="{BC8DB657-E936-4396-AA26-3BA6CA4A9EF6}" srcId="{2FEB0EC9-D83E-4453-9C74-80FECF60A397}" destId="{8599C0F0-1DE2-4A92-8478-0E39E58BB340}" srcOrd="0" destOrd="0" parTransId="{D1535315-AF71-4709-85E6-803D34A4D9A0}" sibTransId="{A5E75976-67BD-47F6-B65F-C002DFF85729}"/>
    <dgm:cxn modelId="{2A3BF86F-56F0-4690-BCF3-52EC8AC75CDB}" type="presOf" srcId="{96E15809-DA0C-4E80-A597-CB6820D12AAC}" destId="{E7274A5A-8C49-4657-B860-FC9AC14DB5F6}" srcOrd="0" destOrd="0" presId="urn:microsoft.com/office/officeart/2005/8/layout/chart3"/>
    <dgm:cxn modelId="{42928398-A8EC-441D-B91A-528D6AE5618D}" srcId="{2FEB0EC9-D83E-4453-9C74-80FECF60A397}" destId="{96E15809-DA0C-4E80-A597-CB6820D12AAC}" srcOrd="1" destOrd="0" parTransId="{EBF1D34A-DF72-4ACD-A614-6CEB2CC87B98}" sibTransId="{7C7FF87A-7F96-4B49-B05A-813983ACC471}"/>
    <dgm:cxn modelId="{3C7DCCFB-7BD0-4C46-9141-7C6DD95C9E1D}" type="presOf" srcId="{BA781FAE-8F4C-47CA-BA52-3DE80A30775D}" destId="{DDCBE475-7615-4DDA-878F-9F158983ED42}" srcOrd="1" destOrd="0" presId="urn:microsoft.com/office/officeart/2005/8/layout/chart3"/>
    <dgm:cxn modelId="{782B3117-3549-4F3C-B519-3D73A5F0D12A}" type="presOf" srcId="{96E15809-DA0C-4E80-A597-CB6820D12AAC}" destId="{D2D0646F-AE6D-4718-BB48-3AB96E77BC6A}" srcOrd="1" destOrd="0" presId="urn:microsoft.com/office/officeart/2005/8/layout/chart3"/>
    <dgm:cxn modelId="{AC34DBE3-6697-4D89-BC67-1A66BFE68B7B}" srcId="{2FEB0EC9-D83E-4453-9C74-80FECF60A397}" destId="{BA781FAE-8F4C-47CA-BA52-3DE80A30775D}" srcOrd="2" destOrd="0" parTransId="{D24013C0-4D06-418F-AF63-6BA278A2E64F}" sibTransId="{2401C616-3895-406C-B7C6-96BE3A05410D}"/>
    <dgm:cxn modelId="{ADAD363A-5A2B-4A2D-9B2A-EBF0BC7A70F6}" type="presParOf" srcId="{9076CE3B-5A67-47B4-B747-EAF6213D8221}" destId="{6D3F3C50-5898-49FE-AE9B-ABCDACD5ED43}" srcOrd="0" destOrd="0" presId="urn:microsoft.com/office/officeart/2005/8/layout/chart3"/>
    <dgm:cxn modelId="{613158DB-41DB-4918-91F2-E80833207BBF}" type="presParOf" srcId="{9076CE3B-5A67-47B4-B747-EAF6213D8221}" destId="{F5E7C305-182F-45EB-98BC-FB6634760618}" srcOrd="1" destOrd="0" presId="urn:microsoft.com/office/officeart/2005/8/layout/chart3"/>
    <dgm:cxn modelId="{986CE43E-34F8-4829-9A9C-31B29E6A7ECB}" type="presParOf" srcId="{9076CE3B-5A67-47B4-B747-EAF6213D8221}" destId="{E7274A5A-8C49-4657-B860-FC9AC14DB5F6}" srcOrd="2" destOrd="0" presId="urn:microsoft.com/office/officeart/2005/8/layout/chart3"/>
    <dgm:cxn modelId="{CCB87C59-1F09-410D-A149-5CBC0555FDB1}" type="presParOf" srcId="{9076CE3B-5A67-47B4-B747-EAF6213D8221}" destId="{D2D0646F-AE6D-4718-BB48-3AB96E77BC6A}" srcOrd="3" destOrd="0" presId="urn:microsoft.com/office/officeart/2005/8/layout/chart3"/>
    <dgm:cxn modelId="{465C3C6F-B868-4BBB-94B8-FD356362F542}" type="presParOf" srcId="{9076CE3B-5A67-47B4-B747-EAF6213D8221}" destId="{A1135051-A793-4D52-85C9-3216F500C7CE}" srcOrd="4" destOrd="0" presId="urn:microsoft.com/office/officeart/2005/8/layout/chart3"/>
    <dgm:cxn modelId="{96ECBB66-8F48-4809-B8D2-399376B170FD}" type="presParOf" srcId="{9076CE3B-5A67-47B4-B747-EAF6213D8221}" destId="{DDCBE475-7615-4DDA-878F-9F158983ED4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F3C50-5898-49FE-AE9B-ABCDACD5ED43}">
      <dsp:nvSpPr>
        <dsp:cNvPr id="0" name=""/>
        <dsp:cNvSpPr/>
      </dsp:nvSpPr>
      <dsp:spPr>
        <a:xfrm>
          <a:off x="612828" y="170900"/>
          <a:ext cx="1769569" cy="1682141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Cognition en situation complexe</a:t>
          </a:r>
          <a:endParaRPr lang="fr-FR" sz="1000" kern="1200" dirty="0"/>
        </a:p>
      </dsp:txBody>
      <dsp:txXfrm>
        <a:off x="1574926" y="481295"/>
        <a:ext cx="600389" cy="560713"/>
      </dsp:txXfrm>
    </dsp:sp>
    <dsp:sp modelId="{E7274A5A-8C49-4657-B860-FC9AC14DB5F6}">
      <dsp:nvSpPr>
        <dsp:cNvPr id="0" name=""/>
        <dsp:cNvSpPr/>
      </dsp:nvSpPr>
      <dsp:spPr>
        <a:xfrm>
          <a:off x="579894" y="198340"/>
          <a:ext cx="1740914" cy="1750733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Langues et langage</a:t>
          </a:r>
          <a:endParaRPr lang="fr-FR" sz="1000" kern="1200" dirty="0"/>
        </a:p>
      </dsp:txBody>
      <dsp:txXfrm>
        <a:off x="1056573" y="1302969"/>
        <a:ext cx="787556" cy="541893"/>
      </dsp:txXfrm>
    </dsp:sp>
    <dsp:sp modelId="{A1135051-A793-4D52-85C9-3216F500C7CE}">
      <dsp:nvSpPr>
        <dsp:cNvPr id="0" name=""/>
        <dsp:cNvSpPr/>
      </dsp:nvSpPr>
      <dsp:spPr>
        <a:xfrm>
          <a:off x="517699" y="154434"/>
          <a:ext cx="1815233" cy="1717586"/>
        </a:xfrm>
        <a:prstGeom prst="pie">
          <a:avLst>
            <a:gd name="adj1" fmla="val 90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Processus langagiers &amp; cognitifs</a:t>
          </a:r>
          <a:endParaRPr lang="fr-FR" sz="1000" kern="1200" dirty="0"/>
        </a:p>
      </dsp:txBody>
      <dsp:txXfrm>
        <a:off x="712189" y="491817"/>
        <a:ext cx="615882" cy="572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A35AA6-64AD-4E94-9D77-0ACD3579546E}" type="datetime1">
              <a:rPr lang="fr-FR" smtClean="0"/>
              <a:t>23/09/2021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A15211-893F-42F3-8241-F9D96E483485}" type="datetime1">
              <a:rPr lang="fr-FR" smtClean="0"/>
              <a:t>23/09/2021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87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18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45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06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6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49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1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3CD9F2-DBAA-49AD-89D4-1C914E14E772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14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550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roite contenu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77CA5-05F1-439F-904B-F59E71AD2563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Espace réservé du contenu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200" noProof="0">
                <a:cs typeface="Segoe UI" panose="020B0502040204020203" pitchFamily="34" charset="0"/>
              </a:rPr>
              <a:t>Modifiez les styles du texte du masque</a:t>
            </a:r>
          </a:p>
        </p:txBody>
      </p:sp>
      <p:sp>
        <p:nvSpPr>
          <p:cNvPr id="8" name="Forme libre 6" title="Forme numéro de pag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fr-FR" sz="1000" noProof="0" smtClean="0">
                <a:solidFill>
                  <a:schemeClr val="bg2"/>
                </a:solidFill>
              </a:rPr>
              <a:t>‹N°›</a:t>
            </a:fld>
            <a:endParaRPr lang="fr-FR" sz="1000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381F0E8B-8940-47D9-9BB8-889EA4A78616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Forme libre 6" title="Forme numéro de pag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 rtl="0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14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 rtl="0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D0804B-261F-4474-9FFB-B7B3BED9967F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Forme libre 6" title="Forme numéro de pag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66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79B90-72EA-4F4E-9B3D-8CC28FB9A4AF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475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5D5512-99FE-4317-896B-5A0A7DC990F7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8" name="Espace réservé du contenu 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F53525-B172-41E9-AC74-F2250E1FBCF7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41DEA-C873-4694-9EB4-E2163039A5BA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 rtl="0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Forme libre 6" title="Forme numéro de pag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fr-FR" sz="1000" noProof="0" smtClean="0"/>
              <a:t>‹N°›</a:t>
            </a:fld>
            <a:endParaRPr lang="fr-FR" sz="1000" noProof="0" dirty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3CE951-4F20-4EE6-9B6D-994B00073A00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1B1AB1-E3C2-4125-8425-7FAC83FB5ECA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332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693B5-F9F1-47A2-BB37-32DBFF2693F2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 rtl="0">
              <a:lnSpc>
                <a:spcPct val="93000"/>
              </a:lnSpc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9D9DA-8A4D-4B84-B3D2-F242C6ED8F3D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8" name="Espace réservé d’image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4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442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78D8ED-EFE8-4267-9950-F10DA271B54F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669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339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E72FF1-A765-4D31-9636-07C7D25A1287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8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B6CA28-FCA9-459C-8748-72526E2DB345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423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39D9DA-8A4D-4B84-B3D2-F242C6ED8F3D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 smtClean="0"/>
              <a:t>Ajouter un pied de page</a:t>
            </a:r>
          </a:p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39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1" name="camera.wav"/>
          </p:stSnd>
        </p:sndAc>
      </p:transition>
    </mc:Choice>
    <mc:Fallback xmlns="">
      <p:transition advTm="5000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0F46D76-CED8-4AF8-9073-371D4359DAEC}" type="datetime8">
              <a:rPr lang="fr-FR" noProof="0" smtClean="0"/>
              <a:t>23/09/2021 14:47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Ajouter un pied de page 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19ED-7CFA-4AF2-BE7E-6017F4B12C94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7" name="Forme libre 6" title="Forme numéro de pag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18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673" r:id="rId16"/>
    <p:sldLayoutId id="2147483678" r:id="rId17"/>
    <p:sldLayoutId id="2147483675" r:id="rId18"/>
    <p:sldLayoutId id="2147483682" r:id="rId19"/>
    <p:sldLayoutId id="2147483681" r:id="rId20"/>
    <p:sldLayoutId id="2147483680" r:id="rId21"/>
  </p:sldLayoutIdLst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23" name="camera.wav"/>
          </p:stSnd>
        </p:sndAc>
      </p:transition>
    </mc:Choice>
    <mc:Fallback xmlns="">
      <p:transition advTm="5000">
        <p:fade/>
        <p:sndAc>
          <p:stSnd>
            <p:snd r:embed="rId24" name="camera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hyperlink" Target="../Accueil%20des%20nouveaux/FormulaireRESEDA_non_permanent%202021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hyperlink" Target="http://clle.univ-tlse2.fr/" TargetMode="External"/><Relationship Id="rId4" Type="http://schemas.openxmlformats.org/officeDocument/2006/relationships/hyperlink" Target="https://clle.univ-tlse2.fr/accueil/appuis-a-la-recherche-clle/procedures-adminstratives-financier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aurence.lamy@univ-tlse2.fr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bruno.chenu@univ-tlse2.fr" TargetMode="External"/><Relationship Id="rId11" Type="http://schemas.openxmlformats.org/officeDocument/2006/relationships/audio" Target="../media/audio1.wav"/><Relationship Id="rId5" Type="http://schemas.openxmlformats.org/officeDocument/2006/relationships/hyperlink" Target="mailto:anne-sophie.campo@univ-tlse2.fr" TargetMode="External"/><Relationship Id="rId10" Type="http://schemas.openxmlformats.org/officeDocument/2006/relationships/hyperlink" Target="mailto:isabelle.boutonnet@univ-tlse2.fr" TargetMode="External"/><Relationship Id="rId4" Type="http://schemas.openxmlformats.org/officeDocument/2006/relationships/hyperlink" Target="mailto:nathalie.tullio@univ-tlse2.fr" TargetMode="External"/><Relationship Id="rId9" Type="http://schemas.openxmlformats.org/officeDocument/2006/relationships/hyperlink" Target="mailto:nathalie.moulic@univ-tlse2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hyperlink" Target="http://clle.univ-tlse2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159026"/>
            <a:ext cx="12382500" cy="7017026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7271" y="4012486"/>
            <a:ext cx="4941276" cy="2845514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fr-FR" sz="5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Guide du </a:t>
            </a:r>
          </a:p>
          <a:p>
            <a:pPr rtl="0">
              <a:lnSpc>
                <a:spcPct val="100000"/>
              </a:lnSpc>
            </a:pPr>
            <a:r>
              <a:rPr lang="fr-FR" sz="5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doctorant 2021/2022</a:t>
            </a:r>
            <a:endParaRPr lang="fr-FR" sz="54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46" y="2488483"/>
            <a:ext cx="282245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299423" y="1315956"/>
            <a:ext cx="4833821" cy="54169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200" dirty="0">
                <a:latin typeface="Century Gothic" panose="020B0502020202020204" pitchFamily="34" charset="0"/>
              </a:rPr>
              <a:t>Vous êtes inscrit comme doctorant sous la direction d'un membre du laboratoire où vous avez été accepté sur candidature, désormais vous faites partie de CLLE.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 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Vous trouverez dans ce livret, une compilation d'informations pratiques pour vous aider à trouver votre place dans ce nouvel environnement, à en tirer le meilleur parti mais aussi à en devenir acteur.</a:t>
            </a:r>
          </a:p>
          <a:p>
            <a:pPr marL="0" indent="0" algn="just">
              <a:buNone/>
            </a:pPr>
            <a:r>
              <a:rPr lang="fr-FR" sz="1200" dirty="0">
                <a:latin typeface="Century Gothic" panose="020B0502020202020204" pitchFamily="34" charset="0"/>
              </a:rPr>
              <a:t>Le laboratoire CLLE (Cognition, Langues, Langage, Ergonomie) est une UMR CNRS créée en janvier 2007 et principalement hébergée sur le site de l’Université Toulouse Jean Jaurès.  </a:t>
            </a:r>
          </a:p>
          <a:p>
            <a:pPr marL="0" indent="0" algn="just">
              <a:buNone/>
            </a:pPr>
            <a:r>
              <a:rPr lang="fr-FR" sz="1200" dirty="0">
                <a:latin typeface="Century Gothic" panose="020B0502020202020204" pitchFamily="34" charset="0"/>
              </a:rPr>
              <a:t>Le laboratoire fait partie de l’Institut des Sciences Humaines et Sociales du CNRS et est rattaché principalement à la section 34 du CNRS (Sciences du Langage) et de façon secondaire à la section 26 du CNRS (Cognition, Cerveau, Comportement) de l’Institut des Sciences Biologiques du CNRS. </a:t>
            </a:r>
          </a:p>
          <a:p>
            <a:pPr marL="0" indent="0" algn="just">
              <a:buNone/>
            </a:pPr>
            <a:r>
              <a:rPr lang="fr-FR" sz="1200" dirty="0">
                <a:latin typeface="Century Gothic" panose="020B0502020202020204" pitchFamily="34" charset="0"/>
              </a:rPr>
              <a:t>CLLE est donc une unité de recherche pluridisciplinaire relevant des Sciences Cognitives : les travaux qui y sont menés couvrent les champs, à périmètre plus ou moins large, de la linguistique, de la psychologie, de l’informatique, de la philosophie, de l’éducation et des neurosciences.</a:t>
            </a:r>
          </a:p>
          <a:p>
            <a:pPr marL="0" indent="0">
              <a:buNone/>
            </a:pPr>
            <a:r>
              <a:rPr lang="fr-FR" sz="1200" dirty="0">
                <a:latin typeface="Century Gothic" panose="020B0502020202020204" pitchFamily="34" charset="0"/>
              </a:rPr>
              <a:t>Le laboratoire est structuré en 3 équipes depuis janvier 2021 :</a:t>
            </a:r>
          </a:p>
          <a:p>
            <a:pPr lvl="0"/>
            <a:r>
              <a:rPr lang="fr-FR" sz="1200" dirty="0">
                <a:latin typeface="Century Gothic" panose="020B0502020202020204" pitchFamily="34" charset="0"/>
              </a:rPr>
              <a:t>Processus langagiers et </a:t>
            </a:r>
            <a:r>
              <a:rPr lang="fr-FR" sz="1200" dirty="0" smtClean="0">
                <a:latin typeface="Century Gothic" panose="020B0502020202020204" pitchFamily="34" charset="0"/>
              </a:rPr>
              <a:t>cognitifs</a:t>
            </a:r>
          </a:p>
          <a:p>
            <a:pPr lvl="0"/>
            <a:r>
              <a:rPr lang="fr-FR" sz="1200" dirty="0" smtClean="0">
                <a:latin typeface="Century Gothic" panose="020B0502020202020204" pitchFamily="34" charset="0"/>
              </a:rPr>
              <a:t>Cognition </a:t>
            </a:r>
            <a:r>
              <a:rPr lang="fr-FR" sz="1200" dirty="0">
                <a:latin typeface="Century Gothic" panose="020B0502020202020204" pitchFamily="34" charset="0"/>
              </a:rPr>
              <a:t>en situations complexes</a:t>
            </a:r>
          </a:p>
          <a:p>
            <a:pPr lvl="0"/>
            <a:r>
              <a:rPr lang="fr-FR" sz="1200" dirty="0">
                <a:latin typeface="Century Gothic" panose="020B0502020202020204" pitchFamily="34" charset="0"/>
              </a:rPr>
              <a:t>Langues et langage 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76" y="144265"/>
            <a:ext cx="1281035" cy="691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260" y="651303"/>
            <a:ext cx="298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entury Gothic" panose="020B0502020202020204" pitchFamily="34" charset="0"/>
              </a:rPr>
              <a:t>Bienvenue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latin typeface="Century Gothic" panose="020B0502020202020204" pitchFamily="34" charset="0"/>
              </a:rPr>
              <a:t>au laboratoire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33458" y="1309112"/>
            <a:ext cx="2436264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 panose="020B0502020202020204" pitchFamily="34" charset="0"/>
              </a:rPr>
              <a:t>Anne Przewozny</a:t>
            </a:r>
          </a:p>
          <a:p>
            <a:pPr algn="ctr"/>
            <a:r>
              <a:rPr lang="fr-FR" sz="1200" dirty="0" smtClean="0">
                <a:latin typeface="Century Gothic" panose="020B0502020202020204" pitchFamily="34" charset="0"/>
              </a:rPr>
              <a:t>Directrice adjointe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074400" y="1280544"/>
            <a:ext cx="2731513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entury Gothic" panose="020B0502020202020204" pitchFamily="34" charset="0"/>
              </a:rPr>
              <a:t>Valérie Tartas</a:t>
            </a:r>
          </a:p>
          <a:p>
            <a:pPr algn="ctr"/>
            <a:r>
              <a:rPr lang="fr-FR" sz="1200" dirty="0" smtClean="0">
                <a:latin typeface="Century Gothic" panose="020B0502020202020204" pitchFamily="34" charset="0"/>
              </a:rPr>
              <a:t>Directrice adjointe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57112" y="748593"/>
            <a:ext cx="1603114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Franck Amadieu</a:t>
            </a:r>
          </a:p>
          <a:p>
            <a:pPr algn="ctr"/>
            <a:r>
              <a:rPr lang="fr-FR" sz="1200" dirty="0" smtClean="0">
                <a:latin typeface="Century Gothic" panose="020B0502020202020204" pitchFamily="34" charset="0"/>
              </a:rPr>
              <a:t>Directeur d’unité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1605084479"/>
              </p:ext>
            </p:extLst>
          </p:nvPr>
        </p:nvGraphicFramePr>
        <p:xfrm>
          <a:off x="7526950" y="1909209"/>
          <a:ext cx="2969421" cy="207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919971" y="2276351"/>
            <a:ext cx="1550977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hilly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Responsables :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Céline Lemercier 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Valérie Le Floch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43008" y="2276352"/>
            <a:ext cx="1598629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Responsables :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Fabio Montermini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Nathalie Huet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242520" y="6232277"/>
            <a:ext cx="0" cy="2645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173564" y="3981726"/>
            <a:ext cx="3673334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Responsables :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Anne Dagnac 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Claudine Garcia Debanc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4799744" y="189283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entury Gothic" panose="020B0502020202020204" pitchFamily="34" charset="0"/>
              </a:rPr>
              <a:t>Organisation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09937" y="5165229"/>
            <a:ext cx="6882063" cy="16927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entury Gothic" panose="020B0502020202020204" pitchFamily="34" charset="0"/>
              </a:rPr>
              <a:t>Quelques chiffres</a:t>
            </a:r>
            <a:r>
              <a:rPr lang="fr-FR" dirty="0" smtClean="0">
                <a:latin typeface="Century Gothic" panose="020B0502020202020204" pitchFamily="34" charset="0"/>
              </a:rPr>
              <a:t/>
            </a:r>
            <a:br>
              <a:rPr lang="fr-FR" dirty="0" smtClean="0">
                <a:latin typeface="Century Gothic" panose="020B0502020202020204" pitchFamily="34" charset="0"/>
              </a:rPr>
            </a:br>
            <a:endParaRPr lang="fr-FR" dirty="0">
              <a:latin typeface="Century Gothic" panose="020B0502020202020204" pitchFamily="34" charset="0"/>
            </a:endParaRPr>
          </a:p>
          <a:p>
            <a:r>
              <a:rPr lang="fr-FR" sz="14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200" dirty="0" smtClean="0">
                <a:latin typeface="Century Gothic" panose="020B0502020202020204" pitchFamily="34" charset="0"/>
              </a:rPr>
              <a:t>220 membres dont</a:t>
            </a:r>
            <a:r>
              <a:rPr lang="fr-FR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4</a:t>
            </a:r>
            <a:r>
              <a:rPr lang="fr-FR" sz="1200" dirty="0" smtClean="0">
                <a:latin typeface="Century Gothic" panose="020B0502020202020204" pitchFamily="34" charset="0"/>
              </a:rPr>
              <a:t>0 % de doctorants</a:t>
            </a:r>
            <a:br>
              <a:rPr lang="fr-FR" sz="1200" dirty="0" smtClean="0">
                <a:latin typeface="Century Gothic" panose="020B0502020202020204" pitchFamily="34" charset="0"/>
              </a:rPr>
            </a:br>
            <a:r>
              <a:rPr lang="fr-FR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200" dirty="0" smtClean="0">
                <a:latin typeface="Century Gothic" panose="020B0502020202020204" pitchFamily="34" charset="0"/>
              </a:rPr>
              <a:t>50 % de thèses financées</a:t>
            </a:r>
          </a:p>
          <a:p>
            <a:r>
              <a:rPr lang="fr-FR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200" dirty="0" smtClean="0">
                <a:latin typeface="Century Gothic" panose="020B0502020202020204" pitchFamily="34" charset="0"/>
              </a:rPr>
              <a:t>80 contrats de recherche publics ou privés en cours</a:t>
            </a:r>
          </a:p>
          <a:p>
            <a:r>
              <a:rPr lang="fr-FR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200" dirty="0" smtClean="0">
                <a:latin typeface="Century Gothic" panose="020B0502020202020204" pitchFamily="34" charset="0"/>
              </a:rPr>
              <a:t>2 sites : Université Jean Jaurès et Bordeaux Montaigne</a:t>
            </a:r>
          </a:p>
          <a:p>
            <a:endParaRPr lang="fr-FR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3238"/>
            <a:ext cx="12213559" cy="1556084"/>
          </a:xfrm>
          <a:solidFill>
            <a:srgbClr val="00487E"/>
          </a:solidFill>
        </p:spPr>
        <p:txBody>
          <a:bodyPr rtlCol="0"/>
          <a:lstStyle/>
          <a:p>
            <a:pPr rtl="0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Contacts scientifiques CLLE</a:t>
            </a: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766" y="592241"/>
            <a:ext cx="557463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b="1" smtClean="0">
                <a:solidFill>
                  <a:schemeClr val="bg1"/>
                </a:solidFill>
              </a:rPr>
              <a:pPr rtl="0"/>
              <a:t>3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8720" y="2565405"/>
            <a:ext cx="3576545" cy="3139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Direction</a:t>
            </a:r>
          </a:p>
          <a:p>
            <a:endParaRPr lang="fr-FR" sz="1400" b="1" dirty="0" smtClean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i="1" dirty="0" smtClean="0">
                <a:latin typeface="Century Gothic" panose="020B0502020202020204" pitchFamily="34" charset="0"/>
              </a:rPr>
              <a:t>Directeur d’unité </a:t>
            </a:r>
            <a:endParaRPr lang="fr-FR" sz="1400" i="1" dirty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Franck Amadieu</a:t>
            </a:r>
            <a:r>
              <a:rPr lang="fr-FR" sz="1400" dirty="0">
                <a:latin typeface="Century Gothic" panose="020B0502020202020204" pitchFamily="34" charset="0"/>
              </a:rPr>
              <a:t>	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franck.amadieu@univ-tlse2.fr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 </a:t>
            </a:r>
          </a:p>
          <a:p>
            <a:r>
              <a:rPr lang="fr-FR" sz="14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i="1" dirty="0" smtClean="0">
                <a:latin typeface="Century Gothic" panose="020B0502020202020204" pitchFamily="34" charset="0"/>
              </a:rPr>
              <a:t>Directions adjointes</a:t>
            </a:r>
            <a:endParaRPr lang="fr-FR" sz="1400" i="1" dirty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Anne Przewozny </a:t>
            </a: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anne.przewozny@univ-tlse2.fr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Valérie Tartas </a:t>
            </a:r>
            <a:r>
              <a:rPr lang="fr-FR" sz="1400" dirty="0">
                <a:latin typeface="Century Gothic" panose="020B0502020202020204" pitchFamily="34" charset="0"/>
              </a:rPr>
              <a:t>			</a:t>
            </a: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i="1" dirty="0" smtClean="0"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latin typeface="Century Gothic" panose="020B0502020202020204" pitchFamily="34" charset="0"/>
              </a:rPr>
              <a:t>valerie.tartas@univ-tlse2.fr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4692575" y="2404984"/>
            <a:ext cx="7395149" cy="3816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Responsables d’équipes</a:t>
            </a:r>
            <a:endParaRPr lang="fr-FR" sz="1600" dirty="0">
              <a:latin typeface="Century Gothic" panose="020B0502020202020204" pitchFamily="34" charset="0"/>
            </a:endParaRPr>
          </a:p>
          <a:p>
            <a:pPr lvl="0"/>
            <a:endParaRPr lang="fr-FR" sz="1600" i="1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	</a:t>
            </a:r>
            <a:r>
              <a:rPr lang="fr-FR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Processus Langagiers et Cognitifs (PLC)</a:t>
            </a:r>
            <a:endParaRPr lang="fr-F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Fabio Montermini			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  <a:r>
              <a:rPr lang="fr-FR" sz="1400" dirty="0" smtClean="0">
                <a:latin typeface="Century Gothic" panose="020B0502020202020204" pitchFamily="34" charset="0"/>
              </a:rPr>
              <a:t>Nathalie Huet</a:t>
            </a:r>
            <a:r>
              <a:rPr lang="fr-FR" sz="1400" dirty="0">
                <a:latin typeface="Century Gothic" panose="020B0502020202020204" pitchFamily="34" charset="0"/>
              </a:rPr>
              <a:t>	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dirty="0" smtClean="0">
                <a:latin typeface="Century Gothic" panose="020B0502020202020204" pitchFamily="34" charset="0"/>
              </a:rPr>
              <a:t> fabio.montermini@univ-tlse2.fr	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 nathalie.huet</a:t>
            </a:r>
            <a:r>
              <a:rPr lang="fr-FR" sz="1400" dirty="0" smtClean="0">
                <a:latin typeface="Century Gothic" panose="020B0502020202020204" pitchFamily="34" charset="0"/>
              </a:rPr>
              <a:t>@univ-tlse2.fr</a:t>
            </a: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sz="1400" dirty="0" smtClean="0">
                <a:latin typeface="Century Gothic" panose="020B0502020202020204" pitchFamily="34" charset="0"/>
              </a:rPr>
              <a:t>				</a:t>
            </a:r>
            <a:endParaRPr lang="fr-FR" sz="1400" i="1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	</a:t>
            </a:r>
            <a:r>
              <a:rPr lang="fr-FR" sz="1400" b="1" i="1" dirty="0" smtClean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Cognition en situation complexe (</a:t>
            </a:r>
            <a:r>
              <a:rPr lang="fr-FR" sz="1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CSC)</a:t>
            </a:r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Céline Lemercier				Valérie Le Floch </a:t>
            </a: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dirty="0" smtClean="0">
                <a:latin typeface="Century Gothic" panose="020B0502020202020204" pitchFamily="34" charset="0"/>
              </a:rPr>
              <a:t> celine.lemercier@univ-tlse2.fr</a:t>
            </a:r>
            <a:r>
              <a:rPr lang="fr-FR" sz="1400" dirty="0">
                <a:latin typeface="Century Gothic" panose="020B0502020202020204" pitchFamily="34" charset="0"/>
              </a:rPr>
              <a:t> </a:t>
            </a:r>
            <a:r>
              <a:rPr lang="fr-FR" sz="1400" dirty="0" smtClean="0">
                <a:latin typeface="Century Gothic" panose="020B0502020202020204" pitchFamily="34" charset="0"/>
              </a:rPr>
              <a:t>	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 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valerie.le-floch@univ-tlse2.fr</a:t>
            </a: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sz="1400" b="1" i="1" dirty="0" smtClean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Langue </a:t>
            </a:r>
            <a:r>
              <a:rPr lang="fr-FR" sz="1400" b="1" i="1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et Langages (LL)</a:t>
            </a:r>
            <a:endParaRPr lang="fr-FR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		Anne </a:t>
            </a:r>
            <a:r>
              <a:rPr lang="fr-FR" sz="1400" dirty="0">
                <a:latin typeface="Century Gothic" panose="020B0502020202020204" pitchFamily="34" charset="0"/>
              </a:rPr>
              <a:t>Dagnac					</a:t>
            </a:r>
            <a:r>
              <a:rPr lang="fr-FR" sz="1400" dirty="0" smtClean="0">
                <a:latin typeface="Century Gothic" panose="020B0502020202020204" pitchFamily="34" charset="0"/>
              </a:rPr>
              <a:t>Claudine </a:t>
            </a:r>
            <a:r>
              <a:rPr lang="fr-FR" sz="1400" dirty="0">
                <a:latin typeface="Century Gothic" panose="020B0502020202020204" pitchFamily="34" charset="0"/>
              </a:rPr>
              <a:t>Garcia-Debanc		</a:t>
            </a: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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anne.dagnac@univ-tlse2.fr		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 </a:t>
            </a:r>
            <a:r>
              <a:rPr lang="fr-FR" sz="1400" dirty="0">
                <a:latin typeface="Century Gothic" panose="020B0502020202020204" pitchFamily="34" charset="0"/>
              </a:rPr>
              <a:t>claudine.garcia-debanc@univ-tlse2.fr</a:t>
            </a:r>
          </a:p>
          <a:p>
            <a:pPr lvl="0"/>
            <a:endParaRPr lang="fr-FR" sz="1400" i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587177"/>
            <a:ext cx="2743200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smtClean="0"/>
              <a:t>4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26343" y="1729300"/>
            <a:ext cx="5466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3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latin typeface="Century Gothic" panose="020B0502020202020204" pitchFamily="34" charset="0"/>
              </a:rPr>
              <a:t>Dès votre </a:t>
            </a:r>
            <a:r>
              <a:rPr lang="fr-FR" sz="1300" dirty="0">
                <a:latin typeface="Century Gothic" panose="020B0502020202020204" pitchFamily="34" charset="0"/>
              </a:rPr>
              <a:t>arrivée, complétez rapidement </a:t>
            </a:r>
            <a:r>
              <a:rPr lang="fr-FR" sz="1300" dirty="0" smtClean="0">
                <a:latin typeface="Century Gothic" panose="020B0502020202020204" pitchFamily="34" charset="0"/>
              </a:rPr>
              <a:t>la </a:t>
            </a:r>
            <a:r>
              <a:rPr lang="fr-FR" sz="1300" b="1" dirty="0">
                <a:latin typeface="Century Gothic" panose="020B0502020202020204" pitchFamily="34" charset="0"/>
              </a:rPr>
              <a:t>fiche de </a:t>
            </a:r>
            <a:r>
              <a:rPr lang="fr-FR" sz="1300" b="1" dirty="0" smtClean="0">
                <a:latin typeface="Century Gothic" panose="020B0502020202020204" pitchFamily="34" charset="0"/>
              </a:rPr>
              <a:t>	renseignements</a:t>
            </a:r>
            <a:r>
              <a:rPr lang="fr-FR" sz="1300" dirty="0" smtClean="0">
                <a:latin typeface="Century Gothic" panose="020B0502020202020204" pitchFamily="34" charset="0"/>
              </a:rPr>
              <a:t> </a:t>
            </a:r>
            <a:r>
              <a:rPr lang="fr-FR" sz="1300" b="1" dirty="0" smtClean="0">
                <a:latin typeface="Century Gothic" panose="020B0502020202020204" pitchFamily="34" charset="0"/>
                <a:hlinkClick r:id="rId4" action="ppaction://hlinkfile"/>
              </a:rPr>
              <a:t>RESEDA</a:t>
            </a:r>
            <a:r>
              <a:rPr lang="fr-FR" sz="1300" b="1" dirty="0" smtClean="0">
                <a:latin typeface="Century Gothic" panose="020B0502020202020204" pitchFamily="34" charset="0"/>
              </a:rPr>
              <a:t>,</a:t>
            </a:r>
            <a:r>
              <a:rPr lang="fr-FR" sz="1300" dirty="0" smtClean="0">
                <a:latin typeface="Century Gothic" panose="020B0502020202020204" pitchFamily="34" charset="0"/>
              </a:rPr>
              <a:t> </a:t>
            </a:r>
            <a:endParaRPr lang="fr-FR" sz="1300" dirty="0">
              <a:latin typeface="Century Gothic" panose="020B0502020202020204" pitchFamily="34" charset="0"/>
            </a:endParaRPr>
          </a:p>
          <a:p>
            <a:r>
              <a:rPr lang="fr-FR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fr-FR" sz="1300" dirty="0">
                <a:latin typeface="Century Gothic" panose="020B0502020202020204" pitchFamily="34" charset="0"/>
              </a:rPr>
              <a:t>Les éléments collectés vous donneront accès </a:t>
            </a:r>
            <a:r>
              <a:rPr lang="fr-FR" sz="1300" dirty="0" smtClean="0">
                <a:latin typeface="Century Gothic" panose="020B0502020202020204" pitchFamily="34" charset="0"/>
              </a:rPr>
              <a:t>:</a:t>
            </a:r>
            <a:r>
              <a:rPr lang="fr-FR" sz="1300" dirty="0">
                <a:latin typeface="Century Gothic" panose="020B0502020202020204" pitchFamily="34" charset="0"/>
              </a:rPr>
              <a:t> </a:t>
            </a:r>
            <a:endParaRPr lang="fr-FR" sz="1300" dirty="0" smtClean="0">
              <a:latin typeface="Century Gothic" panose="020B0502020202020204" pitchFamily="34" charset="0"/>
            </a:endParaRPr>
          </a:p>
          <a:p>
            <a:endParaRPr lang="fr-FR" sz="1300" dirty="0">
              <a:latin typeface="Century Gothic" panose="020B0502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1300" b="1" dirty="0" smtClean="0">
                <a:latin typeface="Century Gothic" panose="020B0502020202020204" pitchFamily="34" charset="0"/>
              </a:rPr>
              <a:t>aux </a:t>
            </a:r>
            <a:r>
              <a:rPr lang="fr-FR" sz="1300" b="1" i="1" dirty="0" smtClean="0">
                <a:latin typeface="Century Gothic" panose="020B0502020202020204" pitchFamily="34" charset="0"/>
              </a:rPr>
              <a:t>plateformes et portails CNRS</a:t>
            </a:r>
            <a:r>
              <a:rPr lang="fr-FR" sz="1300" dirty="0" smtClean="0">
                <a:latin typeface="Century Gothic" panose="020B0502020202020204" pitchFamily="34" charset="0"/>
              </a:rPr>
              <a:t> </a:t>
            </a:r>
            <a:r>
              <a:rPr lang="fr-FR" sz="1300" dirty="0">
                <a:latin typeface="Century Gothic" panose="020B0502020202020204" pitchFamily="34" charset="0"/>
              </a:rPr>
              <a:t>qui vous permettront d’organiser vos missions, de faire des recherches bibliographiques, de poser des congés, </a:t>
            </a:r>
            <a:r>
              <a:rPr lang="fr-FR" sz="1300" dirty="0" smtClean="0">
                <a:latin typeface="Century Gothic" panose="020B0502020202020204" pitchFamily="34" charset="0"/>
              </a:rPr>
              <a:t>…</a:t>
            </a:r>
          </a:p>
          <a:p>
            <a:pPr lvl="0"/>
            <a:endParaRPr lang="fr-FR" sz="800" dirty="0">
              <a:latin typeface="Century Gothic" panose="020B0502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1300" b="1" dirty="0" smtClean="0">
                <a:latin typeface="Century Gothic" panose="020B0502020202020204" pitchFamily="34" charset="0"/>
              </a:rPr>
              <a:t>à</a:t>
            </a:r>
            <a:r>
              <a:rPr lang="fr-FR" sz="1300" dirty="0" smtClean="0">
                <a:latin typeface="Century Gothic" panose="020B0502020202020204" pitchFamily="34" charset="0"/>
              </a:rPr>
              <a:t> </a:t>
            </a:r>
            <a:r>
              <a:rPr lang="fr-FR" sz="1300" b="1" i="1" dirty="0">
                <a:latin typeface="Century Gothic" panose="020B0502020202020204" pitchFamily="34" charset="0"/>
              </a:rPr>
              <a:t>l’accès « </a:t>
            </a:r>
            <a:r>
              <a:rPr lang="fr-FR" sz="1300" b="1" i="1" dirty="0" smtClean="0">
                <a:latin typeface="Century Gothic" panose="020B0502020202020204" pitchFamily="34" charset="0"/>
              </a:rPr>
              <a:t>intranet</a:t>
            </a:r>
            <a:r>
              <a:rPr lang="fr-FR" sz="1300" b="1" i="1" dirty="0">
                <a:latin typeface="Century Gothic" panose="020B0502020202020204" pitchFamily="34" charset="0"/>
              </a:rPr>
              <a:t> » du site web du laboratoire</a:t>
            </a:r>
            <a:r>
              <a:rPr lang="fr-FR" sz="1300" b="1" dirty="0">
                <a:latin typeface="Century Gothic" panose="020B0502020202020204" pitchFamily="34" charset="0"/>
              </a:rPr>
              <a:t> </a:t>
            </a:r>
            <a:r>
              <a:rPr lang="fr-FR" sz="1300" dirty="0">
                <a:latin typeface="Century Gothic" panose="020B0502020202020204" pitchFamily="34" charset="0"/>
              </a:rPr>
              <a:t>où vous pourrez consulter </a:t>
            </a:r>
            <a:r>
              <a:rPr lang="fr-FR" sz="1300" dirty="0" smtClean="0">
                <a:latin typeface="Century Gothic" panose="020B0502020202020204" pitchFamily="34" charset="0"/>
              </a:rPr>
              <a:t>les comptes rendus des instances CLLE</a:t>
            </a:r>
          </a:p>
          <a:p>
            <a:pPr marL="285750" lvl="0" indent="-285750">
              <a:buFontTx/>
              <a:buChar char="-"/>
            </a:pPr>
            <a:endParaRPr lang="fr-FR" sz="13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300" dirty="0">
                <a:latin typeface="Century Gothic" panose="020B0502020202020204" pitchFamily="34" charset="0"/>
              </a:rPr>
              <a:t>aux </a:t>
            </a:r>
            <a:r>
              <a:rPr lang="fr-FR" sz="1300" b="1" i="1" dirty="0">
                <a:latin typeface="Century Gothic" panose="020B0502020202020204" pitchFamily="34" charset="0"/>
              </a:rPr>
              <a:t>listes de diffusion </a:t>
            </a:r>
            <a:r>
              <a:rPr lang="fr-FR" sz="1300" dirty="0">
                <a:latin typeface="Century Gothic" panose="020B0502020202020204" pitchFamily="34" charset="0"/>
              </a:rPr>
              <a:t>du </a:t>
            </a:r>
            <a:r>
              <a:rPr lang="fr-FR" sz="1300" dirty="0" smtClean="0">
                <a:latin typeface="Century Gothic" panose="020B0502020202020204" pitchFamily="34" charset="0"/>
              </a:rPr>
              <a:t>laboratoire</a:t>
            </a:r>
          </a:p>
          <a:p>
            <a:endParaRPr lang="fr-FR" sz="1300" dirty="0">
              <a:latin typeface="Century Gothic" panose="020B0502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1300" dirty="0" smtClean="0">
                <a:latin typeface="Century Gothic" panose="020B0502020202020204" pitchFamily="34" charset="0"/>
              </a:rPr>
              <a:t>à </a:t>
            </a:r>
            <a:r>
              <a:rPr lang="fr-FR" sz="1300" dirty="0">
                <a:latin typeface="Century Gothic" panose="020B0502020202020204" pitchFamily="34" charset="0"/>
              </a:rPr>
              <a:t>la </a:t>
            </a:r>
            <a:r>
              <a:rPr lang="fr-FR" sz="1300" b="1" i="1" dirty="0">
                <a:latin typeface="Century Gothic" panose="020B0502020202020204" pitchFamily="34" charset="0"/>
              </a:rPr>
              <a:t>plateforme KSup</a:t>
            </a:r>
            <a:r>
              <a:rPr lang="fr-FR" sz="1300" dirty="0">
                <a:latin typeface="Century Gothic" panose="020B0502020202020204" pitchFamily="34" charset="0"/>
              </a:rPr>
              <a:t> pour construire votre page personnelle qui est visible sur le site web du laboratoire et l’annuaire de </a:t>
            </a:r>
            <a:r>
              <a:rPr lang="fr-FR" sz="1300" dirty="0" smtClean="0">
                <a:latin typeface="Century Gothic" panose="020B0502020202020204" pitchFamily="34" charset="0"/>
              </a:rPr>
              <a:t>l’UT2J</a:t>
            </a:r>
          </a:p>
          <a:p>
            <a:pPr marL="285750" lvl="0" indent="-285750">
              <a:buFontTx/>
              <a:buChar char="-"/>
            </a:pPr>
            <a:endParaRPr lang="fr-FR" sz="800" dirty="0">
              <a:latin typeface="Century Gothic" panose="020B0502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9133"/>
            <a:ext cx="6092687" cy="68634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000">
                <a:schemeClr val="accent1">
                  <a:lumMod val="0"/>
                  <a:lumOff val="100000"/>
                </a:schemeClr>
              </a:gs>
              <a:gs pos="79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fr-FR" sz="1400" i="1" dirty="0" smtClean="0">
                <a:latin typeface="Century Gothic" panose="020B0502020202020204" pitchFamily="34" charset="0"/>
              </a:rPr>
              <a:t>	</a:t>
            </a: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r>
              <a:rPr lang="fr-FR" sz="1400" i="1" dirty="0">
                <a:latin typeface="Century Gothic" panose="020B0502020202020204" pitchFamily="34" charset="0"/>
              </a:rPr>
              <a:t>	</a:t>
            </a: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 	</a:t>
            </a:r>
            <a:r>
              <a:rPr lang="fr-FR" sz="1400" dirty="0">
                <a:latin typeface="Century Gothic" panose="020B0502020202020204" pitchFamily="34" charset="0"/>
              </a:rPr>
              <a:t>Les</a:t>
            </a:r>
            <a:r>
              <a:rPr lang="fr-FR" sz="1400" b="1" dirty="0">
                <a:latin typeface="Century Gothic" panose="020B0502020202020204" pitchFamily="34" charset="0"/>
              </a:rPr>
              <a:t> locaux CLLE</a:t>
            </a:r>
            <a:r>
              <a:rPr lang="fr-FR" sz="1400" dirty="0">
                <a:latin typeface="Century Gothic" panose="020B0502020202020204" pitchFamily="34" charset="0"/>
              </a:rPr>
              <a:t> sont répartis du 4</a:t>
            </a:r>
            <a:r>
              <a:rPr lang="fr-FR" sz="1400" baseline="30000" dirty="0">
                <a:latin typeface="Century Gothic" panose="020B0502020202020204" pitchFamily="34" charset="0"/>
              </a:rPr>
              <a:t>e</a:t>
            </a:r>
            <a:r>
              <a:rPr lang="fr-FR" sz="1400" dirty="0">
                <a:latin typeface="Century Gothic" panose="020B0502020202020204" pitchFamily="34" charset="0"/>
              </a:rPr>
              <a:t> au 6</a:t>
            </a:r>
            <a:r>
              <a:rPr lang="fr-FR" sz="1400" baseline="30000" dirty="0">
                <a:latin typeface="Century Gothic" panose="020B0502020202020204" pitchFamily="34" charset="0"/>
              </a:rPr>
              <a:t>e</a:t>
            </a:r>
            <a:r>
              <a:rPr lang="fr-FR" sz="1400" dirty="0">
                <a:latin typeface="Century Gothic" panose="020B0502020202020204" pitchFamily="34" charset="0"/>
              </a:rPr>
              <a:t> étage de la </a:t>
            </a:r>
            <a:r>
              <a:rPr lang="fr-FR" sz="1400" dirty="0" smtClean="0">
                <a:latin typeface="Century Gothic" panose="020B0502020202020204" pitchFamily="34" charset="0"/>
              </a:rPr>
              <a:t>			Maison </a:t>
            </a:r>
            <a:r>
              <a:rPr lang="fr-FR" sz="1400" dirty="0">
                <a:latin typeface="Century Gothic" panose="020B0502020202020204" pitchFamily="34" charset="0"/>
              </a:rPr>
              <a:t>de la Recherche.</a:t>
            </a:r>
          </a:p>
          <a:p>
            <a:r>
              <a:rPr lang="fr-FR" sz="1400" dirty="0" smtClean="0">
                <a:latin typeface="Century Gothic" panose="020B0502020202020204" pitchFamily="34" charset="0"/>
              </a:rPr>
              <a:t>	Ils </a:t>
            </a:r>
            <a:r>
              <a:rPr lang="fr-FR" sz="1400" dirty="0">
                <a:latin typeface="Century Gothic" panose="020B0502020202020204" pitchFamily="34" charset="0"/>
              </a:rPr>
              <a:t>sont accessibles de 7h30 à 19h30 du lundi au samedi.</a:t>
            </a:r>
          </a:p>
          <a:p>
            <a:r>
              <a:rPr lang="fr-FR" sz="1400" dirty="0" smtClean="0">
                <a:latin typeface="Century Gothic" panose="020B0502020202020204" pitchFamily="34" charset="0"/>
              </a:rPr>
              <a:t>	Un </a:t>
            </a:r>
            <a:r>
              <a:rPr lang="fr-FR" sz="1400" dirty="0">
                <a:latin typeface="Century Gothic" panose="020B0502020202020204" pitchFamily="34" charset="0"/>
              </a:rPr>
              <a:t>poste de travail vous sera attribué en début d’année.</a:t>
            </a: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i="1" dirty="0">
                <a:latin typeface="Century Gothic" panose="020B0502020202020204" pitchFamily="34" charset="0"/>
              </a:rPr>
              <a:t>	</a:t>
            </a: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 	</a:t>
            </a:r>
            <a:r>
              <a:rPr lang="fr-FR" sz="1400" dirty="0" smtClean="0">
                <a:latin typeface="Century Gothic" panose="020B0502020202020204" pitchFamily="34" charset="0"/>
              </a:rPr>
              <a:t>Le </a:t>
            </a:r>
            <a:r>
              <a:rPr lang="fr-FR" sz="1400" dirty="0">
                <a:latin typeface="Century Gothic" panose="020B0502020202020204" pitchFamily="34" charset="0"/>
              </a:rPr>
              <a:t>laboratoire dispose d’un </a:t>
            </a:r>
            <a:r>
              <a:rPr lang="fr-FR" sz="1400" b="1" dirty="0">
                <a:latin typeface="Century Gothic" panose="020B0502020202020204" pitchFamily="34" charset="0"/>
              </a:rPr>
              <a:t>règlement intérieur</a:t>
            </a:r>
            <a:r>
              <a:rPr lang="fr-FR" sz="1400" dirty="0">
                <a:latin typeface="Century Gothic" panose="020B0502020202020204" pitchFamily="34" charset="0"/>
              </a:rPr>
              <a:t> qui </a:t>
            </a:r>
            <a:r>
              <a:rPr lang="fr-FR" sz="1400" dirty="0" smtClean="0">
                <a:latin typeface="Century Gothic" panose="020B0502020202020204" pitchFamily="34" charset="0"/>
              </a:rPr>
              <a:t>	présente </a:t>
            </a:r>
            <a:r>
              <a:rPr lang="fr-FR" sz="1400" dirty="0">
                <a:latin typeface="Century Gothic" panose="020B0502020202020204" pitchFamily="34" charset="0"/>
              </a:rPr>
              <a:t>les règles générales internes d’organisation de </a:t>
            </a:r>
            <a:r>
              <a:rPr lang="fr-FR" sz="1400" dirty="0" smtClean="0">
                <a:latin typeface="Century Gothic" panose="020B0502020202020204" pitchFamily="34" charset="0"/>
              </a:rPr>
              <a:t>	l’activité </a:t>
            </a:r>
            <a:r>
              <a:rPr lang="fr-FR" sz="1400" dirty="0">
                <a:latin typeface="Century Gothic" panose="020B0502020202020204" pitchFamily="34" charset="0"/>
              </a:rPr>
              <a:t>de l’unité et plus spécifiquement : </a:t>
            </a: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pPr marL="447675" lvl="0" defTabSz="625475">
              <a:buFont typeface="Arial" panose="020B0604020202020204" pitchFamily="34" charset="0"/>
              <a:buChar char="•"/>
            </a:pP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latin typeface="Century Gothic" panose="020B0502020202020204" pitchFamily="34" charset="0"/>
              </a:rPr>
              <a:t> son </a:t>
            </a:r>
            <a:r>
              <a:rPr lang="fr-FR" sz="1400" dirty="0">
                <a:latin typeface="Century Gothic" panose="020B0502020202020204" pitchFamily="34" charset="0"/>
              </a:rPr>
              <a:t>organisation, </a:t>
            </a:r>
          </a:p>
          <a:p>
            <a:pPr marL="447675" lvl="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entury Gothic" panose="020B0502020202020204" pitchFamily="34" charset="0"/>
              </a:rPr>
              <a:t>  les </a:t>
            </a:r>
            <a:r>
              <a:rPr lang="fr-FR" sz="1400" dirty="0">
                <a:latin typeface="Century Gothic" panose="020B0502020202020204" pitchFamily="34" charset="0"/>
              </a:rPr>
              <a:t>règles générales et permanentes relatives au temps 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pPr marL="447675" lvl="0"/>
            <a:r>
              <a:rPr lang="fr-FR" sz="1400" dirty="0" smtClean="0">
                <a:latin typeface="Century Gothic" panose="020B0502020202020204" pitchFamily="34" charset="0"/>
              </a:rPr>
              <a:t>de travail </a:t>
            </a:r>
            <a:r>
              <a:rPr lang="fr-FR" sz="1400" dirty="0">
                <a:latin typeface="Century Gothic" panose="020B0502020202020204" pitchFamily="34" charset="0"/>
              </a:rPr>
              <a:t>(horaires, congés pour les doctorants financés), </a:t>
            </a:r>
            <a:r>
              <a:rPr lang="fr-FR" sz="1400" dirty="0" smtClean="0">
                <a:latin typeface="Century Gothic" panose="020B0502020202020204" pitchFamily="34" charset="0"/>
              </a:rPr>
              <a:t/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à l’utilisation </a:t>
            </a:r>
            <a:r>
              <a:rPr lang="fr-FR" sz="1400" dirty="0">
                <a:latin typeface="Century Gothic" panose="020B0502020202020204" pitchFamily="34" charset="0"/>
              </a:rPr>
              <a:t>des locaux et du matériel, </a:t>
            </a:r>
          </a:p>
          <a:p>
            <a:pPr marL="447675" lvl="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entury Gothic" panose="020B0502020202020204" pitchFamily="34" charset="0"/>
              </a:rPr>
              <a:t>  la </a:t>
            </a:r>
            <a:r>
              <a:rPr lang="fr-FR" sz="1400" dirty="0">
                <a:latin typeface="Century Gothic" panose="020B0502020202020204" pitchFamily="34" charset="0"/>
              </a:rPr>
              <a:t>règlementation en matière de santé et de sécurité au </a:t>
            </a:r>
            <a:r>
              <a:rPr lang="fr-FR" sz="1400" dirty="0" smtClean="0">
                <a:latin typeface="Century Gothic" panose="020B0502020202020204" pitchFamily="34" charset="0"/>
              </a:rPr>
              <a:t>	travail</a:t>
            </a:r>
            <a:r>
              <a:rPr lang="fr-FR" sz="1400" dirty="0">
                <a:latin typeface="Century Gothic" panose="020B0502020202020204" pitchFamily="34" charset="0"/>
              </a:rPr>
              <a:t>, </a:t>
            </a:r>
          </a:p>
          <a:p>
            <a:pPr marL="447675" lvl="0" indent="8890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entury Gothic" panose="020B0502020202020204" pitchFamily="34" charset="0"/>
              </a:rPr>
              <a:t> la </a:t>
            </a:r>
            <a:r>
              <a:rPr lang="fr-FR" sz="1400" dirty="0">
                <a:latin typeface="Century Gothic" panose="020B0502020202020204" pitchFamily="34" charset="0"/>
              </a:rPr>
              <a:t>réglementation en matière de sécurité de l’information </a:t>
            </a:r>
            <a:r>
              <a:rPr lang="fr-FR" sz="1400" dirty="0" smtClean="0">
                <a:latin typeface="Century Gothic" panose="020B0502020202020204" pitchFamily="34" charset="0"/>
              </a:rPr>
              <a:t/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et des </a:t>
            </a:r>
            <a:r>
              <a:rPr lang="fr-FR" sz="1400" dirty="0">
                <a:latin typeface="Century Gothic" panose="020B0502020202020204" pitchFamily="34" charset="0"/>
              </a:rPr>
              <a:t>systèmes d’information, </a:t>
            </a:r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latin typeface="Century Gothic" panose="020B0502020202020204" pitchFamily="34" charset="0"/>
              </a:rPr>
              <a:t> la </a:t>
            </a:r>
            <a:r>
              <a:rPr lang="fr-FR" sz="1400" dirty="0">
                <a:latin typeface="Century Gothic" panose="020B0502020202020204" pitchFamily="34" charset="0"/>
              </a:rPr>
              <a:t>réglementation en matière de gestion. 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pPr lvl="0"/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i="1" dirty="0" smtClean="0">
                <a:latin typeface="Century Gothic" panose="020B0502020202020204" pitchFamily="34" charset="0"/>
              </a:rPr>
              <a:t>	Le </a:t>
            </a:r>
            <a:r>
              <a:rPr lang="fr-FR" sz="1400" i="1" dirty="0">
                <a:latin typeface="Century Gothic" panose="020B0502020202020204" pitchFamily="34" charset="0"/>
              </a:rPr>
              <a:t>règlement intérieur est affiché au laboratoire au niveau </a:t>
            </a:r>
            <a:endParaRPr lang="fr-FR" sz="1400" i="1" dirty="0" smtClean="0">
              <a:latin typeface="Century Gothic" panose="020B0502020202020204" pitchFamily="34" charset="0"/>
            </a:endParaRPr>
          </a:p>
          <a:p>
            <a:r>
              <a:rPr lang="fr-FR" sz="1400" i="1" dirty="0" smtClean="0">
                <a:latin typeface="Century Gothic" panose="020B0502020202020204" pitchFamily="34" charset="0"/>
              </a:rPr>
              <a:t>	de </a:t>
            </a:r>
            <a:r>
              <a:rPr lang="fr-FR" sz="1400" i="1" dirty="0">
                <a:latin typeface="Century Gothic" panose="020B0502020202020204" pitchFamily="34" charset="0"/>
              </a:rPr>
              <a:t>l’espace de convivialité et consultable sur le site web du </a:t>
            </a:r>
            <a:r>
              <a:rPr lang="fr-FR" sz="1400" i="1" dirty="0" smtClean="0">
                <a:latin typeface="Century Gothic" panose="020B0502020202020204" pitchFamily="34" charset="0"/>
              </a:rPr>
              <a:t>	laboratoire.</a:t>
            </a:r>
          </a:p>
          <a:p>
            <a:endParaRPr lang="fr-FR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 txBox="1">
            <a:spLocks/>
          </p:cNvSpPr>
          <p:nvPr/>
        </p:nvSpPr>
        <p:spPr>
          <a:xfrm>
            <a:off x="4951317" y="233493"/>
            <a:ext cx="3914387" cy="536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Vie</a:t>
            </a:r>
            <a:r>
              <a:rPr lang="fr-FR" sz="4800" b="1" dirty="0" smtClean="0"/>
              <a:t> </a:t>
            </a:r>
            <a:r>
              <a:rPr lang="fr-FR" sz="4800" b="1" dirty="0" smtClean="0">
                <a:latin typeface="Century Gothic" panose="020B0502020202020204" pitchFamily="34" charset="0"/>
              </a:rPr>
              <a:t>pratique</a:t>
            </a:r>
            <a:endParaRPr lang="fr-FR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587177"/>
            <a:ext cx="2743200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smtClean="0"/>
              <a:t>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88671" y="332319"/>
            <a:ext cx="56409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</a:t>
            </a:r>
            <a:r>
              <a:rPr lang="fr-FR" sz="1400" b="1" dirty="0" smtClean="0">
                <a:latin typeface="Century Gothic" panose="020B0502020202020204" pitchFamily="34" charset="0"/>
              </a:rPr>
              <a:t>rocédures, formulaires administratifs </a:t>
            </a:r>
          </a:p>
          <a:p>
            <a:r>
              <a:rPr lang="fr-FR" sz="1400" b="1" dirty="0">
                <a:latin typeface="Century Gothic" panose="020B0502020202020204" pitchFamily="34" charset="0"/>
              </a:rPr>
              <a:t>	</a:t>
            </a:r>
            <a:r>
              <a:rPr lang="fr-FR" sz="1400" b="1" dirty="0" smtClean="0">
                <a:latin typeface="Century Gothic" panose="020B0502020202020204" pitchFamily="34" charset="0"/>
              </a:rPr>
              <a:t>			et financiers disponibles </a:t>
            </a:r>
            <a:r>
              <a:rPr lang="fr-FR" sz="1400" b="1" dirty="0" smtClean="0">
                <a:latin typeface="Century Gothic" panose="020B0502020202020204" pitchFamily="34" charset="0"/>
                <a:hlinkClick r:id="rId4"/>
              </a:rPr>
              <a:t>en ligne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 smtClean="0">
              <a:latin typeface="Century Gothic" panose="020B0502020202020204" pitchFamily="34" charset="0"/>
            </a:endParaRPr>
          </a:p>
          <a:p>
            <a:endParaRPr lang="fr-FR" sz="1400" b="1" dirty="0" smtClean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latin typeface="Century Gothic" panose="020B0502020202020204" pitchFamily="34" charset="0"/>
              </a:rPr>
              <a:t>Achats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commande sur crédits CNRS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commande </a:t>
            </a:r>
            <a:r>
              <a:rPr lang="fr-FR" sz="1400" dirty="0" smtClean="0">
                <a:latin typeface="Century Gothic" panose="020B0502020202020204" pitchFamily="34" charset="0"/>
              </a:rPr>
              <a:t>sur </a:t>
            </a:r>
            <a:r>
              <a:rPr lang="fr-FR" sz="1400" dirty="0">
                <a:latin typeface="Century Gothic" panose="020B0502020202020204" pitchFamily="34" charset="0"/>
              </a:rPr>
              <a:t>crédits UT2J</a:t>
            </a:r>
          </a:p>
          <a:p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latin typeface="Century Gothic" panose="020B0502020202020204" pitchFamily="34" charset="0"/>
              </a:rPr>
              <a:t>Missions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pars en mission sur crédits CNRS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pars en mission sur crédits UT2J</a:t>
            </a:r>
          </a:p>
          <a:p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Century Gothic" panose="020B0502020202020204" pitchFamily="34" charset="0"/>
              </a:rPr>
              <a:t>Thèse </a:t>
            </a:r>
            <a:r>
              <a:rPr lang="fr-FR" sz="1400" b="1" dirty="0">
                <a:latin typeface="Century Gothic" panose="020B0502020202020204" pitchFamily="34" charset="0"/>
              </a:rPr>
              <a:t>&amp; HDR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	Préparer sa soutenance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	Organiser le déplacement des membres du </a:t>
            </a:r>
            <a:r>
              <a:rPr lang="fr-FR" sz="1400" dirty="0" smtClean="0">
                <a:latin typeface="Century Gothic" panose="020B0502020202020204" pitchFamily="34" charset="0"/>
              </a:rPr>
              <a:t>jury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latin typeface="Century Gothic" panose="020B0502020202020204" pitchFamily="34" charset="0"/>
              </a:rPr>
              <a:t>Recrutements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recrute sur crédits CNRS (Stagiaire rémunéré, </a:t>
            </a:r>
            <a:r>
              <a:rPr lang="fr-FR" sz="1400" dirty="0" smtClean="0">
                <a:latin typeface="Century Gothic" panose="020B0502020202020204" pitchFamily="34" charset="0"/>
              </a:rPr>
              <a:t/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CDD </a:t>
            </a:r>
            <a:r>
              <a:rPr lang="fr-FR" sz="1400" dirty="0">
                <a:latin typeface="Century Gothic" panose="020B0502020202020204" pitchFamily="34" charset="0"/>
              </a:rPr>
              <a:t>&lt; 3 mois)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recrute sur crédits CNRS (CDD &gt; 3 mois)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Je </a:t>
            </a:r>
            <a:r>
              <a:rPr lang="fr-FR" sz="1400" dirty="0">
                <a:latin typeface="Century Gothic" panose="020B0502020202020204" pitchFamily="34" charset="0"/>
              </a:rPr>
              <a:t>recrute sur crédits UT2J (stagiaire rémunéré, CDD)</a:t>
            </a:r>
          </a:p>
          <a:p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latin typeface="Century Gothic" panose="020B0502020202020204" pitchFamily="34" charset="0"/>
              </a:rPr>
              <a:t>Stages </a:t>
            </a:r>
            <a:r>
              <a:rPr lang="fr-FR" sz="1400" b="1" dirty="0">
                <a:latin typeface="Century Gothic" panose="020B0502020202020204" pitchFamily="34" charset="0"/>
              </a:rPr>
              <a:t>non rémunérés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J'accueille </a:t>
            </a:r>
            <a:r>
              <a:rPr lang="fr-FR" sz="1400" dirty="0">
                <a:latin typeface="Century Gothic" panose="020B0502020202020204" pitchFamily="34" charset="0"/>
              </a:rPr>
              <a:t>un étudiant UT2J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	J'accueille </a:t>
            </a:r>
            <a:r>
              <a:rPr lang="fr-FR" sz="1400" dirty="0">
                <a:latin typeface="Century Gothic" panose="020B0502020202020204" pitchFamily="34" charset="0"/>
              </a:rPr>
              <a:t>un étudiant non UT2J</a:t>
            </a:r>
          </a:p>
          <a:p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FR" sz="1400" b="1" i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  Toute demande doit être visée par le directeur de thèse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67112" y="0"/>
            <a:ext cx="6173998" cy="68634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000">
                <a:schemeClr val="accent1">
                  <a:lumMod val="0"/>
                  <a:lumOff val="100000"/>
                </a:schemeClr>
              </a:gs>
              <a:gs pos="79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fr-FR" sz="1400" i="1" dirty="0" smtClean="0">
                <a:latin typeface="Century Gothic" panose="020B0502020202020204" pitchFamily="34" charset="0"/>
              </a:rPr>
              <a:t>	</a:t>
            </a: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>
              <a:latin typeface="Century Gothic" panose="020B0502020202020204" pitchFamily="34" charset="0"/>
            </a:endParaRPr>
          </a:p>
          <a:p>
            <a:pPr>
              <a:tabLst>
                <a:tab pos="357188" algn="l"/>
              </a:tabLst>
            </a:pPr>
            <a:endParaRPr lang="fr-FR" sz="1400" i="1" dirty="0" smtClean="0">
              <a:latin typeface="Century Gothic" panose="020B0502020202020204" pitchFamily="34" charset="0"/>
            </a:endParaRPr>
          </a:p>
          <a:p>
            <a:r>
              <a:rPr lang="fr-FR" sz="1400" i="1" dirty="0">
                <a:latin typeface="Century Gothic" panose="020B0502020202020204" pitchFamily="34" charset="0"/>
              </a:rPr>
              <a:t>	</a:t>
            </a:r>
            <a:endParaRPr lang="fr-FR" sz="1400" i="1" dirty="0" smtClean="0">
              <a:latin typeface="Century Gothic" panose="020B0502020202020204" pitchFamily="34" charset="0"/>
            </a:endParaRPr>
          </a:p>
          <a:p>
            <a:endParaRPr lang="fr-FR" sz="1400" i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400" i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400" i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400" i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	</a:t>
            </a:r>
            <a:r>
              <a:rPr lang="fr-FR" sz="14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Informations à votre disposition :</a:t>
            </a:r>
          </a:p>
          <a:p>
            <a:endParaRPr lang="fr-FR" sz="1400" b="1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Présentation du laboratoire et de ses membres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Actualité scientifiques (colloques, séminaires, agenda des réunions, publication, soutenances des thèses et des HDR)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A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ppuis à la recherche (administratif, technique et ingénierie)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Plateau technique et recherche linguistique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A</a:t>
            </a: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ccès au portail HAL (archives ouvertes)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Archives CLLE</a:t>
            </a:r>
          </a:p>
          <a:p>
            <a:r>
              <a:rPr lang="fr-FR" sz="1400" dirty="0" smtClean="0"/>
              <a:t>	</a:t>
            </a:r>
            <a:endParaRPr lang="fr-FR" sz="1400" dirty="0"/>
          </a:p>
          <a:p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54747" y="497494"/>
            <a:ext cx="3914284" cy="172354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Les </a:t>
            </a:r>
            <a:r>
              <a:rPr lang="en-US" sz="1400" i="1" dirty="0">
                <a:latin typeface="Century Gothic" panose="020B0502020202020204" pitchFamily="34" charset="0"/>
              </a:rPr>
              <a:t>informations relatives à votre univers professionnel sont disponibles sur le </a:t>
            </a:r>
            <a:endParaRPr lang="en-US" sz="1400" i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site </a:t>
            </a:r>
            <a:r>
              <a:rPr lang="en-US" sz="1400" i="1" dirty="0">
                <a:latin typeface="Century Gothic" panose="020B0502020202020204" pitchFamily="34" charset="0"/>
              </a:rPr>
              <a:t>web CLLE, n’hésitez pas à le </a:t>
            </a:r>
            <a:r>
              <a:rPr lang="en-US" sz="1400" i="1" dirty="0" smtClean="0">
                <a:latin typeface="Century Gothic" panose="020B0502020202020204" pitchFamily="34" charset="0"/>
              </a:rPr>
              <a:t>consulter</a:t>
            </a:r>
          </a:p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 </a:t>
            </a:r>
            <a:endParaRPr lang="fr-FR" sz="1400" i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u="sng" dirty="0">
                <a:latin typeface="Century Gothic" panose="020B0502020202020204" pitchFamily="34" charset="0"/>
                <a:hlinkClick r:id="rId5"/>
              </a:rPr>
              <a:t>http://clle.univ-tlse2.fr/</a:t>
            </a:r>
            <a:endParaRPr lang="fr-FR" sz="1400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02" y="367819"/>
            <a:ext cx="803839" cy="8038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46" y="6195700"/>
            <a:ext cx="4572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021" y="-14055"/>
            <a:ext cx="12192000" cy="1556084"/>
          </a:xfrm>
          <a:solidFill>
            <a:srgbClr val="00487E"/>
          </a:solidFill>
        </p:spPr>
        <p:txBody>
          <a:bodyPr rtlCol="0">
            <a:normAutofit/>
          </a:bodyPr>
          <a:lstStyle/>
          <a:p>
            <a:pPr rtl="0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Pôles administratifs CLLE</a:t>
            </a: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fr-FR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erci de prendre contact avec les collègues concernés en fonction de la demande</a:t>
            </a:r>
            <a:endParaRPr lang="fr-FR" sz="1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6218" y="624326"/>
            <a:ext cx="557463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b="1" smtClean="0">
                <a:solidFill>
                  <a:schemeClr val="bg1"/>
                </a:solidFill>
              </a:rPr>
              <a:pPr rtl="0"/>
              <a:t>6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7585" y="2146568"/>
            <a:ext cx="40263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Assistante de </a:t>
            </a:r>
            <a:r>
              <a:rPr lang="fr-FR" sz="1400" b="1" dirty="0" smtClean="0">
                <a:latin typeface="Century Gothic" panose="020B0502020202020204" pitchFamily="34" charset="0"/>
              </a:rPr>
              <a:t>communication</a:t>
            </a: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Assistante </a:t>
            </a:r>
            <a:r>
              <a:rPr lang="fr-FR" sz="1400" b="1" dirty="0">
                <a:latin typeface="Century Gothic" panose="020B0502020202020204" pitchFamily="34" charset="0"/>
              </a:rPr>
              <a:t>de direction </a:t>
            </a:r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Nathalie Tullio 		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Bureau </a:t>
            </a:r>
            <a:r>
              <a:rPr lang="fr-FR" sz="1400" dirty="0">
                <a:latin typeface="Century Gothic" panose="020B0502020202020204" pitchFamily="34" charset="0"/>
              </a:rPr>
              <a:t>C 531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u="sng" dirty="0">
                <a:latin typeface="Century Gothic" panose="020B0502020202020204" pitchFamily="34" charset="0"/>
                <a:hlinkClick r:id="rId4"/>
              </a:rPr>
              <a:t>nathalie.tullio@univ-tlse2.fr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05 61 50 35 34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 </a:t>
            </a: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Accompagnement </a:t>
            </a:r>
            <a:r>
              <a:rPr lang="fr-FR" sz="1400" b="1" dirty="0">
                <a:latin typeface="Century Gothic" panose="020B0502020202020204" pitchFamily="34" charset="0"/>
              </a:rPr>
              <a:t>de projets &amp; </a:t>
            </a:r>
            <a:r>
              <a:rPr lang="fr-FR" sz="1400" b="1" dirty="0" smtClean="0">
                <a:latin typeface="Century Gothic" panose="020B0502020202020204" pitchFamily="34" charset="0"/>
              </a:rPr>
              <a:t>Valorisation</a:t>
            </a: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Recrutements CDD sur projets de recherche</a:t>
            </a:r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Anne-Sophie Campo-Lefay </a:t>
            </a:r>
          </a:p>
          <a:p>
            <a:r>
              <a:rPr lang="fr-FR" sz="1400" dirty="0" smtClean="0">
                <a:latin typeface="Century Gothic" panose="020B0502020202020204" pitchFamily="34" charset="0"/>
              </a:rPr>
              <a:t>Bureau </a:t>
            </a:r>
            <a:r>
              <a:rPr lang="fr-FR" sz="1400" dirty="0">
                <a:latin typeface="Century Gothic" panose="020B0502020202020204" pitchFamily="34" charset="0"/>
              </a:rPr>
              <a:t>C 524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u="sng" dirty="0" smtClean="0">
                <a:latin typeface="Century Gothic" panose="020B0502020202020204" pitchFamily="34" charset="0"/>
                <a:hlinkClick r:id="rId5"/>
              </a:rPr>
              <a:t>anne-sophie.campo@univ-tlse2.fr</a:t>
            </a:r>
            <a:endParaRPr lang="fr-FR" sz="1400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("/>
            </a:pPr>
            <a:r>
              <a:rPr lang="fr-FR" sz="1400" dirty="0" smtClean="0">
                <a:latin typeface="Century Gothic" panose="020B0502020202020204" pitchFamily="34" charset="0"/>
              </a:rPr>
              <a:t>05 </a:t>
            </a:r>
            <a:r>
              <a:rPr lang="fr-FR" sz="1400" dirty="0">
                <a:latin typeface="Century Gothic" panose="020B0502020202020204" pitchFamily="34" charset="0"/>
              </a:rPr>
              <a:t>61 50 39 </a:t>
            </a:r>
            <a:r>
              <a:rPr lang="fr-FR" sz="1400" dirty="0" smtClean="0">
                <a:latin typeface="Century Gothic" panose="020B0502020202020204" pitchFamily="34" charset="0"/>
              </a:rPr>
              <a:t>71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Gestion informatique</a:t>
            </a:r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Bruno Chenu 			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Bureau C 445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i="1" dirty="0">
                <a:latin typeface="Century Gothic" panose="020B0502020202020204" pitchFamily="34" charset="0"/>
              </a:rPr>
              <a:t> </a:t>
            </a:r>
            <a:r>
              <a:rPr lang="fr-FR" sz="1400" u="sng" dirty="0">
                <a:latin typeface="Century Gothic" panose="020B0502020202020204" pitchFamily="34" charset="0"/>
                <a:hlinkClick r:id="rId6"/>
              </a:rPr>
              <a:t>bruno.chenu@univ-tlse2.fr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</a:p>
          <a:p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>
                <a:latin typeface="Century Gothic" panose="020B0502020202020204" pitchFamily="34" charset="0"/>
              </a:rPr>
              <a:t> 05 61 50 36 11</a:t>
            </a:r>
          </a:p>
          <a:p>
            <a:endParaRPr lang="fr-FR" sz="1400" dirty="0"/>
          </a:p>
        </p:txBody>
      </p:sp>
      <p:pic>
        <p:nvPicPr>
          <p:cNvPr id="27" name="Image 26" descr="L'importance de conserver un accueil au guiche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83" y="2911297"/>
            <a:ext cx="2875935" cy="230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938413" y="2008068"/>
            <a:ext cx="414183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Pôle gestion </a:t>
            </a:r>
            <a:r>
              <a:rPr lang="fr-FR" sz="1600" b="1" dirty="0">
                <a:latin typeface="Century Gothic" panose="020B0502020202020204" pitchFamily="34" charset="0"/>
              </a:rPr>
              <a:t>administrative et financière</a:t>
            </a:r>
            <a:endParaRPr lang="fr-FR" sz="1600" dirty="0">
              <a:latin typeface="Century Gothic" panose="020B0502020202020204" pitchFamily="34" charset="0"/>
            </a:endParaRPr>
          </a:p>
          <a:p>
            <a:pPr lvl="0"/>
            <a:endParaRPr lang="fr-FR" sz="1600" i="1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</a:rPr>
              <a:t>Responsable </a:t>
            </a:r>
            <a:r>
              <a:rPr lang="fr-FR" sz="1400" b="1" i="1" dirty="0">
                <a:latin typeface="Century Gothic" panose="020B0502020202020204" pitchFamily="34" charset="0"/>
              </a:rPr>
              <a:t>&amp; en charge des contrats</a:t>
            </a:r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Laurence Lamy		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Bureau </a:t>
            </a:r>
            <a:r>
              <a:rPr lang="fr-FR" sz="1400" dirty="0">
                <a:latin typeface="Century Gothic" panose="020B0502020202020204" pitchFamily="34" charset="0"/>
              </a:rPr>
              <a:t>C 449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u="sng" dirty="0">
                <a:solidFill>
                  <a:srgbClr val="0070C0"/>
                </a:solidFill>
                <a:latin typeface="Century Gothic" panose="020B0502020202020204" pitchFamily="34" charset="0"/>
                <a:hlinkClick r:id="rId8"/>
              </a:rPr>
              <a:t>laurence.lamy@univ-tlse2.fr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05 61 50 36 02</a:t>
            </a:r>
          </a:p>
          <a:p>
            <a:pPr lvl="0"/>
            <a:endParaRPr lang="fr-FR" sz="1400" i="1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</a:rPr>
              <a:t>Dépenses-Commandes</a:t>
            </a:r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Nathalie Moulic		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Bureau </a:t>
            </a:r>
            <a:r>
              <a:rPr lang="fr-FR" sz="1400" dirty="0">
                <a:latin typeface="Century Gothic" panose="020B0502020202020204" pitchFamily="34" charset="0"/>
              </a:rPr>
              <a:t>C 449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u="sng" dirty="0">
                <a:latin typeface="Century Gothic" panose="020B0502020202020204" pitchFamily="34" charset="0"/>
                <a:hlinkClick r:id="rId9"/>
              </a:rPr>
              <a:t>nathalie.moulic@univ-tlse2.fr</a:t>
            </a:r>
            <a:r>
              <a:rPr lang="fr-FR" sz="1400" dirty="0">
                <a:latin typeface="Century Gothic" panose="020B0502020202020204" pitchFamily="34" charset="0"/>
              </a:rPr>
              <a:t>	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05 61 50 36 07</a:t>
            </a:r>
          </a:p>
          <a:p>
            <a:pPr lvl="0"/>
            <a:endParaRPr lang="fr-FR" sz="1400" i="1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14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 </a:t>
            </a:r>
            <a:r>
              <a:rPr lang="fr-FR" sz="1400" b="1" i="1" dirty="0" smtClean="0">
                <a:latin typeface="Century Gothic" panose="020B0502020202020204" pitchFamily="34" charset="0"/>
              </a:rPr>
              <a:t>Missions</a:t>
            </a:r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Isabelle </a:t>
            </a:r>
            <a:r>
              <a:rPr lang="fr-FR" sz="1400" dirty="0" smtClean="0">
                <a:latin typeface="Century Gothic" panose="020B0502020202020204" pitchFamily="34" charset="0"/>
              </a:rPr>
              <a:t>Boutonnet</a:t>
            </a:r>
          </a:p>
          <a:p>
            <a:r>
              <a:rPr lang="fr-FR" sz="1400" dirty="0" smtClean="0">
                <a:latin typeface="Century Gothic" panose="020B0502020202020204" pitchFamily="34" charset="0"/>
              </a:rPr>
              <a:t>Bureau </a:t>
            </a:r>
            <a:r>
              <a:rPr lang="fr-FR" sz="1400" dirty="0">
                <a:latin typeface="Century Gothic" panose="020B0502020202020204" pitchFamily="34" charset="0"/>
              </a:rPr>
              <a:t>C 453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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u="sng" dirty="0">
                <a:latin typeface="Century Gothic" panose="020B0502020202020204" pitchFamily="34" charset="0"/>
                <a:hlinkClick r:id="rId10"/>
              </a:rPr>
              <a:t>isabelle.boutonnet@univ-tlse2.fr</a:t>
            </a:r>
            <a:r>
              <a:rPr lang="fr-FR" sz="1400" dirty="0">
                <a:latin typeface="Century Gothic" panose="020B0502020202020204" pitchFamily="34" charset="0"/>
              </a:rPr>
              <a:t> 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05 61 50 35 22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236478" y="1766888"/>
            <a:ext cx="2567613" cy="3862634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pPr marL="0" indent="0"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Individuellement </a:t>
            </a:r>
            <a:r>
              <a:rPr lang="fr-FR" sz="1400" dirty="0">
                <a:latin typeface="Century Gothic" panose="020B0502020202020204" pitchFamily="34" charset="0"/>
              </a:rPr>
              <a:t/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ou </a:t>
            </a:r>
            <a:r>
              <a:rPr lang="fr-FR" sz="1400" dirty="0">
                <a:latin typeface="Century Gothic" panose="020B0502020202020204" pitchFamily="34" charset="0"/>
              </a:rPr>
              <a:t>avec votre directeur </a:t>
            </a:r>
            <a:r>
              <a:rPr lang="fr-FR" sz="1400" dirty="0" smtClean="0">
                <a:latin typeface="Century Gothic" panose="020B0502020202020204" pitchFamily="34" charset="0"/>
              </a:rPr>
              <a:t/>
            </a:r>
            <a:br>
              <a:rPr lang="fr-FR" sz="1400" dirty="0" smtClean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de </a:t>
            </a:r>
            <a:r>
              <a:rPr lang="fr-FR" sz="1400" dirty="0">
                <a:latin typeface="Century Gothic" panose="020B0502020202020204" pitchFamily="34" charset="0"/>
              </a:rPr>
              <a:t>thèse, </a:t>
            </a:r>
            <a:r>
              <a:rPr lang="fr-FR" sz="1400" dirty="0" smtClean="0">
                <a:latin typeface="Century Gothic" panose="020B0502020202020204" pitchFamily="34" charset="0"/>
              </a:rPr>
              <a:t>vous </a:t>
            </a:r>
            <a:r>
              <a:rPr lang="fr-FR" sz="1400" dirty="0">
                <a:latin typeface="Century Gothic" panose="020B0502020202020204" pitchFamily="34" charset="0"/>
              </a:rPr>
              <a:t>avez des </a:t>
            </a:r>
            <a:r>
              <a:rPr lang="fr-FR" sz="1400" b="1" dirty="0">
                <a:latin typeface="Century Gothic" panose="020B0502020202020204" pitchFamily="34" charset="0"/>
              </a:rPr>
              <a:t>formalités</a:t>
            </a:r>
            <a:r>
              <a:rPr lang="fr-FR" sz="1400" dirty="0">
                <a:latin typeface="Century Gothic" panose="020B0502020202020204" pitchFamily="34" charset="0"/>
              </a:rPr>
              <a:t> à accomplir auprès de votre </a:t>
            </a:r>
            <a:r>
              <a:rPr lang="fr-FR" sz="1400" dirty="0" smtClean="0">
                <a:latin typeface="Century Gothic" panose="020B0502020202020204" pitchFamily="34" charset="0"/>
              </a:rPr>
              <a:t>école </a:t>
            </a:r>
            <a:r>
              <a:rPr lang="fr-FR" sz="1400" dirty="0">
                <a:latin typeface="Century Gothic" panose="020B0502020202020204" pitchFamily="34" charset="0"/>
              </a:rPr>
              <a:t>d</a:t>
            </a:r>
            <a:r>
              <a:rPr lang="fr-FR" sz="1400" dirty="0" smtClean="0">
                <a:latin typeface="Century Gothic" panose="020B0502020202020204" pitchFamily="34" charset="0"/>
              </a:rPr>
              <a:t>octorale </a:t>
            </a:r>
            <a:r>
              <a:rPr lang="fr-FR" sz="1400" dirty="0">
                <a:latin typeface="Century Gothic" panose="020B0502020202020204" pitchFamily="34" charset="0"/>
              </a:rPr>
              <a:t>et du laboratoire. </a:t>
            </a:r>
          </a:p>
          <a:p>
            <a:pPr marL="0" indent="0">
              <a:buNone/>
            </a:pPr>
            <a:r>
              <a:rPr lang="fr-FR" sz="1400" dirty="0">
                <a:latin typeface="Century Gothic" panose="020B0502020202020204" pitchFamily="34" charset="0"/>
              </a:rPr>
              <a:t>Préparer sa soutenance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est </a:t>
            </a:r>
            <a:r>
              <a:rPr lang="fr-FR" sz="1400" dirty="0">
                <a:latin typeface="Century Gothic" panose="020B0502020202020204" pitchFamily="34" charset="0"/>
              </a:rPr>
              <a:t>un </a:t>
            </a:r>
            <a:r>
              <a:rPr lang="fr-FR" sz="1400" dirty="0" smtClean="0">
                <a:latin typeface="Century Gothic" panose="020B0502020202020204" pitchFamily="34" charset="0"/>
              </a:rPr>
              <a:t>processus </a:t>
            </a:r>
            <a:r>
              <a:rPr lang="fr-FR" sz="1400" dirty="0">
                <a:latin typeface="Century Gothic" panose="020B0502020202020204" pitchFamily="34" charset="0"/>
              </a:rPr>
              <a:t>long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 smtClean="0">
                <a:latin typeface="Century Gothic" panose="020B0502020202020204" pitchFamily="34" charset="0"/>
              </a:rPr>
              <a:t>(</a:t>
            </a:r>
            <a:r>
              <a:rPr lang="fr-FR" sz="1400" dirty="0">
                <a:latin typeface="Century Gothic" panose="020B0502020202020204" pitchFamily="34" charset="0"/>
              </a:rPr>
              <a:t>environ 3 </a:t>
            </a:r>
            <a:r>
              <a:rPr lang="fr-FR" sz="1400" dirty="0" smtClean="0">
                <a:latin typeface="Century Gothic" panose="020B0502020202020204" pitchFamily="34" charset="0"/>
              </a:rPr>
              <a:t>mois)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il </a:t>
            </a:r>
            <a:r>
              <a:rPr lang="fr-F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faut donc </a:t>
            </a:r>
            <a:r>
              <a:rPr lang="fr-F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fr-FR" sz="17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7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7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	ANTICIPER</a:t>
            </a:r>
            <a:r>
              <a:rPr lang="fr-FR" sz="1700" b="1" dirty="0" smtClean="0">
                <a:latin typeface="Century Gothic" panose="020B0502020202020204" pitchFamily="34" charset="0"/>
              </a:rPr>
              <a:t> </a:t>
            </a:r>
            <a:r>
              <a:rPr lang="fr-FR" sz="1700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fr-FR" sz="17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415" y="416364"/>
            <a:ext cx="340895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fr-FR" b="1" dirty="0" smtClean="0"/>
              <a:t>Vous allez soutenir votre thèse ?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268736" y="6280749"/>
            <a:ext cx="11432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Compte tenu de la situation sanitaire liée à la COVID 19, consultez </a:t>
            </a:r>
            <a:r>
              <a:rPr lang="fr-FR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votre </a:t>
            </a:r>
            <a:r>
              <a:rPr lang="fr-FR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école doctorale pour le déroulement de la soutenance 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478988" y="1660901"/>
            <a:ext cx="1560444" cy="675861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Dire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91006" y="2347322"/>
            <a:ext cx="2685213" cy="119724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572291" y="3688619"/>
            <a:ext cx="1967948" cy="92158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708375" y="3676866"/>
            <a:ext cx="1967948" cy="95785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95482" y="4766366"/>
            <a:ext cx="1944757" cy="92158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03433" y="1799518"/>
            <a:ext cx="129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Directeur de thèse</a:t>
            </a:r>
            <a:endParaRPr lang="fr-FR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96982" y="1894991"/>
            <a:ext cx="1292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Doctorant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089914" y="1672477"/>
            <a:ext cx="1560444" cy="675861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24093" y="1844280"/>
            <a:ext cx="129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Doctorant</a:t>
            </a:r>
            <a:endParaRPr lang="fr-FR" sz="1200" b="1" dirty="0"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146278" y="2370633"/>
            <a:ext cx="2627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Ecole doctorale</a:t>
            </a:r>
          </a:p>
          <a:p>
            <a:pPr algn="ctr"/>
            <a:endParaRPr lang="fr-FR" sz="900" dirty="0">
              <a:latin typeface="Century Gothic" panose="020B0502020202020204" pitchFamily="34" charset="0"/>
            </a:endParaRPr>
          </a:p>
          <a:p>
            <a:r>
              <a:rPr lang="fr-FR" sz="1000" dirty="0" smtClean="0">
                <a:latin typeface="Century Gothic" panose="020B0502020202020204" pitchFamily="34" charset="0"/>
              </a:rPr>
              <a:t>- Préparation jury de thèse</a:t>
            </a:r>
          </a:p>
          <a:p>
            <a:pPr algn="ctr"/>
            <a:endParaRPr lang="fr-FR" sz="1000" dirty="0">
              <a:latin typeface="Century Gothic" panose="020B0502020202020204" pitchFamily="34" charset="0"/>
            </a:endParaRPr>
          </a:p>
          <a:p>
            <a:r>
              <a:rPr lang="fr-FR" sz="1000" dirty="0" smtClean="0">
                <a:latin typeface="Century Gothic" panose="020B0502020202020204" pitchFamily="34" charset="0"/>
              </a:rPr>
              <a:t>- Validation des heures de formation</a:t>
            </a:r>
          </a:p>
          <a:p>
            <a:r>
              <a:rPr lang="fr-FR" sz="1000" dirty="0" smtClean="0">
                <a:latin typeface="Century Gothic" panose="020B0502020202020204" pitchFamily="34" charset="0"/>
              </a:rPr>
              <a:t>- Réservation de la salle de soutenance</a:t>
            </a:r>
          </a:p>
          <a:p>
            <a:r>
              <a:rPr lang="fr-FR" sz="1000" dirty="0" smtClean="0">
                <a:latin typeface="Century Gothic" panose="020B0502020202020204" pitchFamily="34" charset="0"/>
              </a:rPr>
              <a:t>- Procédure ADUM</a:t>
            </a:r>
          </a:p>
          <a:p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6629400" y="2976148"/>
            <a:ext cx="168965" cy="496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091617" y="2016926"/>
            <a:ext cx="2905531" cy="10544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572291" y="3745869"/>
            <a:ext cx="194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 smtClean="0">
                <a:latin typeface="Century Gothic" panose="020B0502020202020204" pitchFamily="34" charset="0"/>
              </a:rPr>
              <a:t>Assistante de direction CLLE</a:t>
            </a:r>
            <a:endParaRPr lang="fr-FR" sz="1000" dirty="0" smtClean="0">
              <a:latin typeface="Century Gothic" panose="020B0502020202020204" pitchFamily="34" charset="0"/>
            </a:endParaRPr>
          </a:p>
          <a:p>
            <a:r>
              <a:rPr lang="fr-FR" sz="1000" dirty="0" smtClean="0">
                <a:latin typeface="Century Gothic" panose="020B0502020202020204" pitchFamily="34" charset="0"/>
              </a:rPr>
              <a:t>Suivi des déplacements du jury et du budget alloué pour la soutenance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08375" y="3748941"/>
            <a:ext cx="19447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Imprimerie UT2J</a:t>
            </a:r>
          </a:p>
          <a:p>
            <a:pPr algn="ctr"/>
            <a:endParaRPr lang="fr-FR" sz="900" dirty="0">
              <a:latin typeface="Century Gothic" panose="020B0502020202020204" pitchFamily="34" charset="0"/>
            </a:endParaRPr>
          </a:p>
          <a:p>
            <a:r>
              <a:rPr lang="fr-FR" sz="1000" dirty="0" smtClean="0">
                <a:latin typeface="Century Gothic" panose="020B0502020202020204" pitchFamily="34" charset="0"/>
              </a:rPr>
              <a:t>Demande de devis d’impression de la thèse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83886" y="4828096"/>
            <a:ext cx="19447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Gestion CLLE</a:t>
            </a:r>
          </a:p>
          <a:p>
            <a:pPr algn="ctr"/>
            <a:endParaRPr lang="fr-FR" sz="900" dirty="0">
              <a:latin typeface="Century Gothic" panose="020B0502020202020204" pitchFamily="34" charset="0"/>
            </a:endParaRPr>
          </a:p>
          <a:p>
            <a:r>
              <a:rPr lang="fr-FR" sz="1000" dirty="0" smtClean="0">
                <a:latin typeface="Century Gothic" panose="020B0502020202020204" pitchFamily="34" charset="0"/>
              </a:rPr>
              <a:t>Bon de commande pour l’impression de la thèse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8320709" y="2331195"/>
            <a:ext cx="16565" cy="29058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922115" y="2380849"/>
            <a:ext cx="1" cy="181048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2922116" y="2945944"/>
            <a:ext cx="1268890" cy="1836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2922115" y="4191334"/>
            <a:ext cx="654722" cy="69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7" idx="3"/>
          </p:cNvCxnSpPr>
          <p:nvPr/>
        </p:nvCxnSpPr>
        <p:spPr>
          <a:xfrm flipH="1">
            <a:off x="6876219" y="2945944"/>
            <a:ext cx="144449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7676324" y="4243862"/>
            <a:ext cx="644385" cy="266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613267" y="5213990"/>
            <a:ext cx="2717382" cy="2302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160564" y="1621186"/>
            <a:ext cx="254027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Ecole doctorale CLESCO</a:t>
            </a:r>
          </a:p>
          <a:p>
            <a:pPr algn="ctr"/>
            <a:endParaRPr lang="fr-F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Delphine Rouquet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Bureau 152 bis</a:t>
            </a:r>
          </a:p>
          <a:p>
            <a:pPr marL="171450" indent="-171450" algn="ctr">
              <a:buFont typeface="Wingdings" panose="05000000000000000000" pitchFamily="2" charset="2"/>
              <a:buChar char="("/>
            </a:pPr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05 61 50 49 16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 edclesco@univ-tlse2.fr</a:t>
            </a:r>
            <a:endParaRPr lang="fr-F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https://</a:t>
            </a:r>
            <a:r>
              <a:rPr lang="fr-F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clesco.univ-tlse2.fr</a:t>
            </a:r>
            <a:endParaRPr lang="fr-F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211908" y="3145704"/>
            <a:ext cx="254027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translucentPowder"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Laboratoire CLLE</a:t>
            </a:r>
          </a:p>
          <a:p>
            <a:endParaRPr lang="fr-F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Assistante de </a:t>
            </a:r>
            <a:r>
              <a:rPr lang="fr-FR" sz="1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communication &amp; </a:t>
            </a:r>
            <a:r>
              <a:rPr lang="fr-FR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de direction</a:t>
            </a:r>
            <a:r>
              <a:rPr lang="fr-FR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fr-F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fr-F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Nathalie Tullio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Bureau C531</a:t>
            </a:r>
          </a:p>
          <a:p>
            <a:pPr marL="171450" indent="-171450" algn="ctr">
              <a:buFont typeface="Wingdings" panose="05000000000000000000" pitchFamily="2" charset="2"/>
              <a:buChar char="(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05 61 50 35 34</a:t>
            </a:r>
          </a:p>
          <a:p>
            <a:pPr marL="171450" indent="-171450" algn="ctr">
              <a:buFont typeface="Wingdings" panose="05000000000000000000" pitchFamily="2" charset="2"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nathalie.tullio@univ-tlse2.fr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Dépenses-commandes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Nathalie Moulic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Bureau C449</a:t>
            </a:r>
          </a:p>
          <a:p>
            <a:pPr marL="171450" indent="-171450" algn="ctr">
              <a:buFont typeface="Wingdings" panose="05000000000000000000" pitchFamily="2" charset="2"/>
              <a:buChar char="(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05 61 50 36 07</a:t>
            </a:r>
          </a:p>
          <a:p>
            <a:pPr marL="171450" indent="-171450" algn="ctr">
              <a:buFont typeface="Wingdings" panose="05000000000000000000" pitchFamily="2" charset="2"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nathalie.moulic@univ-tlse2.fr</a:t>
            </a:r>
          </a:p>
          <a:p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https://clle.univ-tlse2.fr</a:t>
            </a: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1" y="4392025"/>
            <a:ext cx="1626593" cy="16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01" y="3296301"/>
            <a:ext cx="4337072" cy="2106971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000" b="1" i="1" dirty="0">
                <a:latin typeface="Century Gothic" panose="020B0502020202020204" pitchFamily="34" charset="0"/>
              </a:rPr>
              <a:t/>
            </a:r>
            <a:br>
              <a:rPr lang="fr-FR" sz="2000" b="1" i="1" dirty="0"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Université Toulouse Jean Jaurès</a:t>
            </a:r>
            <a:b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Maison de la Recherche</a:t>
            </a:r>
            <a:b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allée 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Antonio Machado</a:t>
            </a:r>
            <a:b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31058 Toulouse </a:t>
            </a:r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cedex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endParaRPr lang="fr-FR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881" y="593265"/>
            <a:ext cx="2743200" cy="365125"/>
          </a:xfrm>
        </p:spPr>
        <p:txBody>
          <a:bodyPr rtlCol="0"/>
          <a:lstStyle/>
          <a:p>
            <a:pPr rtl="0"/>
            <a:fld id="{7AAC19ED-7CFA-4AF2-BE7E-6017F4B12C9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Rectangle : Coins arrondis 6" descr="élément décoratif">
            <a:extLst>
              <a:ext uri="{FF2B5EF4-FFF2-40B4-BE49-F238E27FC236}">
                <a16:creationId xmlns:a16="http://schemas.microsoft.com/office/drawing/2014/main" id="{5B74A029-8AD0-4A10-B977-541CE5DD06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47694" y="642909"/>
            <a:ext cx="8597347" cy="5022391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Rectangle : Coins arrondis 3" descr="élément décoratif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28422" y="5001666"/>
            <a:ext cx="3286629" cy="109041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b="1" u="sng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://clle.univ-tlse2.fr</a:t>
            </a:r>
            <a:r>
              <a:rPr lang="en-US" b="1" u="sng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/</a:t>
            </a: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56" y="4349786"/>
            <a:ext cx="3115410" cy="198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 rot="19632484">
            <a:off x="6826303" y="3889436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entury Gothic" panose="020B0502020202020204" pitchFamily="34" charset="0"/>
              </a:rPr>
              <a:t>Pour tout problème lié</a:t>
            </a:r>
          </a:p>
          <a:p>
            <a:r>
              <a:rPr lang="fr-FR" b="1" dirty="0" smtClean="0">
                <a:latin typeface="Century Gothic" panose="020B0502020202020204" pitchFamily="34" charset="0"/>
              </a:rPr>
              <a:t>à une urgence …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02" y="1211797"/>
            <a:ext cx="2822448" cy="1524000"/>
          </a:xfrm>
          <a:prstGeom prst="rect">
            <a:avLst/>
          </a:prstGeom>
        </p:spPr>
      </p:pic>
      <p:sp>
        <p:nvSpPr>
          <p:cNvPr id="18" name="Rectangle : Coins arrondis 3" descr="élément décoratif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46414" y="1273872"/>
            <a:ext cx="2698202" cy="13206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cap="small" dirty="0" smtClean="0"/>
              <a:t>Accueil </a:t>
            </a:r>
            <a:r>
              <a:rPr lang="fr-FR" b="1" dirty="0" smtClean="0"/>
              <a:t>Maison de la recherche</a:t>
            </a:r>
            <a:endParaRPr lang="fr-FR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</a:t>
            </a:r>
            <a:r>
              <a:rPr lang="fr-FR" dirty="0" smtClean="0"/>
              <a:t> </a:t>
            </a:r>
            <a:r>
              <a:rPr lang="fr-FR" dirty="0"/>
              <a:t>05 61 50 37 00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805250" y="1504691"/>
            <a:ext cx="23050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latin typeface="Century Gothic" panose="020B0502020202020204" pitchFamily="34" charset="0"/>
              </a:rPr>
              <a:t>Accueil</a:t>
            </a:r>
            <a:r>
              <a:rPr lang="fr-FR" sz="1400" b="1" cap="small" dirty="0">
                <a:latin typeface="Century Gothic" panose="020B0502020202020204" pitchFamily="34" charset="0"/>
              </a:rPr>
              <a:t> </a:t>
            </a:r>
            <a:endParaRPr lang="fr-FR" sz="1400" b="1" cap="small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400" b="1" dirty="0" smtClean="0">
                <a:latin typeface="Century Gothic" panose="020B0502020202020204" pitchFamily="34" charset="0"/>
              </a:rPr>
              <a:t>Maison </a:t>
            </a:r>
            <a:r>
              <a:rPr lang="fr-FR" sz="1400" b="1" dirty="0">
                <a:latin typeface="Century Gothic" panose="020B0502020202020204" pitchFamily="34" charset="0"/>
              </a:rPr>
              <a:t>de la </a:t>
            </a:r>
            <a:r>
              <a:rPr lang="fr-FR" sz="1400" b="1" dirty="0" smtClean="0">
                <a:latin typeface="Century Gothic" panose="020B0502020202020204" pitchFamily="34" charset="0"/>
              </a:rPr>
              <a:t>recherche</a:t>
            </a:r>
          </a:p>
          <a:p>
            <a:pPr algn="ctr"/>
            <a:endParaRPr lang="fr-FR" sz="1400" dirty="0">
              <a:latin typeface="Century Gothic" panose="020B0502020202020204" pitchFamily="34" charset="0"/>
            </a:endParaRPr>
          </a:p>
          <a:p>
            <a:pPr algn="ctr"/>
            <a:r>
              <a:rPr lang="fr-FR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</a:t>
            </a:r>
            <a:r>
              <a:rPr lang="fr-FR" sz="1400" dirty="0">
                <a:latin typeface="Century Gothic" panose="020B0502020202020204" pitchFamily="34" charset="0"/>
              </a:rPr>
              <a:t> 05 61 50 37 00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  <p:sndAc>
          <p:stSnd>
            <p:snd r:embed="rId3" name="camera.wav"/>
          </p:stSnd>
        </p:sndAc>
      </p:transition>
    </mc:Choice>
    <mc:Fallback xmlns="">
      <p:transition advTm="5000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purl.org/dc/dcmitype/"/>
    <ds:schemaRef ds:uri="6dc4bcd6-49db-4c07-9060-8acfc67cef9f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312</Words>
  <Application>Microsoft Office PowerPoint</Application>
  <PresentationFormat>Grand écran</PresentationFormat>
  <Paragraphs>258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Segoe UI</vt:lpstr>
      <vt:lpstr>Wingdings</vt:lpstr>
      <vt:lpstr>Office Theme</vt:lpstr>
      <vt:lpstr>Présentation PowerPoint</vt:lpstr>
      <vt:lpstr>Présentation PowerPoint</vt:lpstr>
      <vt:lpstr>Contacts scientifiques CLLE</vt:lpstr>
      <vt:lpstr>Présentation PowerPoint</vt:lpstr>
      <vt:lpstr>Présentation PowerPoint</vt:lpstr>
      <vt:lpstr>Pôles administratifs CLLE Merci de prendre contact avec les collègues concernés en fonction de la demande</vt:lpstr>
      <vt:lpstr>Vous allez soutenir votre thèse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2021-05-03T12:31:04Z</dcterms:created>
  <dcterms:modified xsi:type="dcterms:W3CDTF">2021-09-23T12:48:24Z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